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80" r:id="rId2"/>
    <p:sldId id="258" r:id="rId3"/>
    <p:sldId id="260" r:id="rId4"/>
    <p:sldId id="262" r:id="rId5"/>
    <p:sldId id="279" r:id="rId6"/>
    <p:sldId id="290" r:id="rId7"/>
    <p:sldId id="263" r:id="rId8"/>
    <p:sldId id="265" r:id="rId9"/>
    <p:sldId id="270" r:id="rId10"/>
    <p:sldId id="266" r:id="rId11"/>
    <p:sldId id="269" r:id="rId12"/>
    <p:sldId id="291" r:id="rId13"/>
    <p:sldId id="268" r:id="rId14"/>
    <p:sldId id="281" r:id="rId15"/>
    <p:sldId id="293" r:id="rId16"/>
    <p:sldId id="292" r:id="rId17"/>
    <p:sldId id="294" r:id="rId18"/>
    <p:sldId id="295" r:id="rId19"/>
    <p:sldId id="296" r:id="rId20"/>
    <p:sldId id="284" r:id="rId21"/>
    <p:sldId id="285" r:id="rId22"/>
    <p:sldId id="289" r:id="rId23"/>
    <p:sldId id="286" r:id="rId24"/>
    <p:sldId id="287" r:id="rId25"/>
    <p:sldId id="288" r:id="rId26"/>
    <p:sldId id="278" r:id="rId27"/>
    <p:sldId id="275" r:id="rId28"/>
    <p:sldId id="27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8520384-AF8C-49A8-8FE3-F5CDD2A9BDF3}">
          <p14:sldIdLst>
            <p14:sldId id="280"/>
            <p14:sldId id="258"/>
            <p14:sldId id="260"/>
            <p14:sldId id="262"/>
            <p14:sldId id="279"/>
            <p14:sldId id="290"/>
            <p14:sldId id="263"/>
            <p14:sldId id="265"/>
            <p14:sldId id="270"/>
            <p14:sldId id="266"/>
            <p14:sldId id="269"/>
            <p14:sldId id="291"/>
            <p14:sldId id="268"/>
            <p14:sldId id="281"/>
            <p14:sldId id="293"/>
            <p14:sldId id="292"/>
            <p14:sldId id="294"/>
            <p14:sldId id="295"/>
            <p14:sldId id="296"/>
            <p14:sldId id="284"/>
            <p14:sldId id="285"/>
            <p14:sldId id="289"/>
            <p14:sldId id="286"/>
          </p14:sldIdLst>
        </p14:section>
        <p14:section name="Untitled Section" id="{2DC1DCD1-FCBA-4DDF-B1D8-E1F1F9B2BCC3}">
          <p14:sldIdLst>
            <p14:sldId id="287"/>
            <p14:sldId id="288"/>
            <p14:sldId id="278"/>
            <p14:sldId id="275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E54B32-75F3-4422-B93E-E4C0D8CD3E62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38CFFDC-33F1-46B2-880A-1F37914770B2}">
      <dgm:prSet phldrT="[Text]"/>
      <dgm:spPr>
        <a:xfrm rot="10800000">
          <a:off x="0" y="2105"/>
          <a:ext cx="3098165" cy="954234"/>
        </a:xfrm>
      </dgm:spPr>
      <dgm:t>
        <a:bodyPr/>
        <a:lstStyle/>
        <a:p>
          <a:r>
            <a:rPr lang="en-IN" dirty="0"/>
            <a:t>Input Crowd Image</a:t>
          </a:r>
        </a:p>
      </dgm:t>
    </dgm:pt>
    <dgm:pt modelId="{21D268C0-9705-480F-A8C3-9E68C2C180E2}" type="parTrans" cxnId="{F97F570B-6446-4215-9A14-920235A0E0AC}">
      <dgm:prSet/>
      <dgm:spPr/>
      <dgm:t>
        <a:bodyPr/>
        <a:lstStyle/>
        <a:p>
          <a:endParaRPr lang="en-IN"/>
        </a:p>
      </dgm:t>
    </dgm:pt>
    <dgm:pt modelId="{8D8DF4DF-485B-4E48-949B-40FB96D3C961}" type="sibTrans" cxnId="{F97F570B-6446-4215-9A14-920235A0E0AC}">
      <dgm:prSet/>
      <dgm:spPr/>
      <dgm:t>
        <a:bodyPr/>
        <a:lstStyle/>
        <a:p>
          <a:endParaRPr lang="en-IN"/>
        </a:p>
      </dgm:t>
    </dgm:pt>
    <dgm:pt modelId="{17D4CD85-6E76-41E4-BC16-95885F7F0A4B}">
      <dgm:prSet phldrT="[Text]"/>
      <dgm:spPr>
        <a:xfrm>
          <a:off x="0" y="1281969"/>
          <a:ext cx="1549082" cy="285316"/>
        </a:xfrm>
      </dgm:spPr>
      <dgm:t>
        <a:bodyPr/>
        <a:lstStyle/>
        <a:p>
          <a:r>
            <a:rPr lang="en-IN" dirty="0"/>
            <a:t>Image Resizing</a:t>
          </a:r>
        </a:p>
      </dgm:t>
    </dgm:pt>
    <dgm:pt modelId="{D7601120-F35E-4C39-BB3D-E1A6FE1806D2}" type="parTrans" cxnId="{07BB1932-60B6-41B6-9E0E-7BB7F04A3137}">
      <dgm:prSet/>
      <dgm:spPr/>
      <dgm:t>
        <a:bodyPr/>
        <a:lstStyle/>
        <a:p>
          <a:endParaRPr lang="en-IN"/>
        </a:p>
      </dgm:t>
    </dgm:pt>
    <dgm:pt modelId="{E3EDF1ED-3A15-4842-A5D2-27E46DE534FC}" type="sibTrans" cxnId="{07BB1932-60B6-41B6-9E0E-7BB7F04A3137}">
      <dgm:prSet/>
      <dgm:spPr/>
      <dgm:t>
        <a:bodyPr/>
        <a:lstStyle/>
        <a:p>
          <a:endParaRPr lang="en-IN"/>
        </a:p>
      </dgm:t>
    </dgm:pt>
    <dgm:pt modelId="{7C336DE3-92BE-414B-BE79-3DB298A8ECF2}">
      <dgm:prSet phldrT="[Text]"/>
      <dgm:spPr>
        <a:xfrm rot="10800000">
          <a:off x="0" y="1891960"/>
          <a:ext cx="3098165" cy="954234"/>
        </a:xfrm>
      </dgm:spPr>
      <dgm:t>
        <a:bodyPr/>
        <a:lstStyle/>
        <a:p>
          <a:r>
            <a:rPr lang="en-IN"/>
            <a:t>Feature Extraction (Encoder)</a:t>
          </a:r>
          <a:endParaRPr lang="en-IN" dirty="0"/>
        </a:p>
      </dgm:t>
    </dgm:pt>
    <dgm:pt modelId="{D4713B9A-6334-417F-ADA4-F8206F466322}" type="parTrans" cxnId="{E0B4C879-3B9E-45B6-9C43-4C8D399D5C43}">
      <dgm:prSet/>
      <dgm:spPr/>
      <dgm:t>
        <a:bodyPr/>
        <a:lstStyle/>
        <a:p>
          <a:endParaRPr lang="en-IN"/>
        </a:p>
      </dgm:t>
    </dgm:pt>
    <dgm:pt modelId="{3AB84B9B-4273-42EE-8ACB-94F1AE8A1FF1}" type="sibTrans" cxnId="{E0B4C879-3B9E-45B6-9C43-4C8D399D5C43}">
      <dgm:prSet/>
      <dgm:spPr/>
      <dgm:t>
        <a:bodyPr/>
        <a:lstStyle/>
        <a:p>
          <a:endParaRPr lang="en-IN"/>
        </a:p>
      </dgm:t>
    </dgm:pt>
    <dgm:pt modelId="{0EC1F241-32AD-4AD4-9AA7-FCD1A9E386E7}">
      <dgm:prSet phldrT="[Text]"/>
      <dgm:spPr>
        <a:xfrm>
          <a:off x="0" y="2226897"/>
          <a:ext cx="3098165" cy="285316"/>
        </a:xfrm>
      </dgm:spPr>
      <dgm:t>
        <a:bodyPr/>
        <a:lstStyle/>
        <a:p>
          <a:r>
            <a:rPr lang="en-IN"/>
            <a:t>EfficientNet-B4 Backbone</a:t>
          </a:r>
          <a:endParaRPr lang="en-IN" dirty="0"/>
        </a:p>
      </dgm:t>
    </dgm:pt>
    <dgm:pt modelId="{2192D6EC-6358-4FB7-9536-73129A863AA9}" type="parTrans" cxnId="{84C45338-1985-4DFA-A281-CBCC67CC93E6}">
      <dgm:prSet/>
      <dgm:spPr/>
      <dgm:t>
        <a:bodyPr/>
        <a:lstStyle/>
        <a:p>
          <a:endParaRPr lang="en-IN"/>
        </a:p>
      </dgm:t>
    </dgm:pt>
    <dgm:pt modelId="{0EC2CE75-69C0-4030-931A-49B2ACF00144}" type="sibTrans" cxnId="{84C45338-1985-4DFA-A281-CBCC67CC93E6}">
      <dgm:prSet/>
      <dgm:spPr/>
      <dgm:t>
        <a:bodyPr/>
        <a:lstStyle/>
        <a:p>
          <a:endParaRPr lang="en-IN"/>
        </a:p>
      </dgm:t>
    </dgm:pt>
    <dgm:pt modelId="{18173DBB-35E0-4755-9217-4F26DD009828}">
      <dgm:prSet phldrT="[Text]"/>
      <dgm:spPr>
        <a:xfrm>
          <a:off x="1549082" y="1281969"/>
          <a:ext cx="1549082" cy="285316"/>
        </a:xfrm>
      </dgm:spPr>
      <dgm:t>
        <a:bodyPr/>
        <a:lstStyle/>
        <a:p>
          <a:r>
            <a:rPr lang="en-IN"/>
            <a:t>Normalization</a:t>
          </a:r>
          <a:endParaRPr lang="en-IN" dirty="0"/>
        </a:p>
      </dgm:t>
    </dgm:pt>
    <dgm:pt modelId="{2ED58247-C8DC-4569-BF2E-5D49ACB45D10}" type="sibTrans" cxnId="{BEB03507-66C3-4E87-A432-97CE8018D3D3}">
      <dgm:prSet/>
      <dgm:spPr/>
      <dgm:t>
        <a:bodyPr/>
        <a:lstStyle/>
        <a:p>
          <a:endParaRPr lang="en-IN"/>
        </a:p>
      </dgm:t>
    </dgm:pt>
    <dgm:pt modelId="{04497C3E-65E6-4B45-A53D-854ED8F30703}" type="parTrans" cxnId="{BEB03507-66C3-4E87-A432-97CE8018D3D3}">
      <dgm:prSet/>
      <dgm:spPr/>
      <dgm:t>
        <a:bodyPr/>
        <a:lstStyle/>
        <a:p>
          <a:endParaRPr lang="en-IN"/>
        </a:p>
      </dgm:t>
    </dgm:pt>
    <dgm:pt modelId="{C9847409-0817-4DC1-8DDD-F52A0F2E9EA6}">
      <dgm:prSet phldrT="[Text]"/>
      <dgm:spPr>
        <a:xfrm rot="10800000">
          <a:off x="0" y="2836888"/>
          <a:ext cx="3098165" cy="954234"/>
        </a:xfrm>
      </dgm:spPr>
      <dgm:t>
        <a:bodyPr/>
        <a:lstStyle/>
        <a:p>
          <a:r>
            <a:rPr lang="en-IN" dirty="0"/>
            <a:t>Shunting  Inhibition Module</a:t>
          </a:r>
        </a:p>
      </dgm:t>
    </dgm:pt>
    <dgm:pt modelId="{36B47FD9-2B08-4BDB-959D-B954BB55CCF0}" type="parTrans" cxnId="{7206BA01-82B4-4A5D-910F-7F1E0E842451}">
      <dgm:prSet/>
      <dgm:spPr/>
      <dgm:t>
        <a:bodyPr/>
        <a:lstStyle/>
        <a:p>
          <a:endParaRPr lang="en-IN"/>
        </a:p>
      </dgm:t>
    </dgm:pt>
    <dgm:pt modelId="{9E5C3743-2BD0-4034-B85D-8B187C6F49F2}" type="sibTrans" cxnId="{7206BA01-82B4-4A5D-910F-7F1E0E842451}">
      <dgm:prSet/>
      <dgm:spPr/>
      <dgm:t>
        <a:bodyPr/>
        <a:lstStyle/>
        <a:p>
          <a:endParaRPr lang="en-IN"/>
        </a:p>
      </dgm:t>
    </dgm:pt>
    <dgm:pt modelId="{D5C29DB1-9711-43D6-BC76-864DBF0E460C}">
      <dgm:prSet phldrT="[Text]"/>
      <dgm:spPr>
        <a:xfrm>
          <a:off x="0" y="3168894"/>
          <a:ext cx="3098165" cy="285316"/>
        </a:xfrm>
      </dgm:spPr>
      <dgm:t>
        <a:bodyPr/>
        <a:lstStyle/>
        <a:p>
          <a:r>
            <a:rPr lang="en-IN"/>
            <a:t>Enhances Key Features</a:t>
          </a:r>
          <a:endParaRPr lang="en-IN" dirty="0"/>
        </a:p>
      </dgm:t>
    </dgm:pt>
    <dgm:pt modelId="{867A5981-BCF6-43B3-A911-EC888F307F23}" type="parTrans" cxnId="{EB6A68CB-FAB1-4989-906B-BCD29C470F25}">
      <dgm:prSet/>
      <dgm:spPr/>
      <dgm:t>
        <a:bodyPr/>
        <a:lstStyle/>
        <a:p>
          <a:endParaRPr lang="en-IN"/>
        </a:p>
      </dgm:t>
    </dgm:pt>
    <dgm:pt modelId="{10840A40-5A4E-462C-A37B-E5B0D19F2F4D}" type="sibTrans" cxnId="{EB6A68CB-FAB1-4989-906B-BCD29C470F25}">
      <dgm:prSet/>
      <dgm:spPr/>
      <dgm:t>
        <a:bodyPr/>
        <a:lstStyle/>
        <a:p>
          <a:endParaRPr lang="en-IN"/>
        </a:p>
      </dgm:t>
    </dgm:pt>
    <dgm:pt modelId="{059BB6B2-6786-48E6-872A-6AF1FBE1410A}">
      <dgm:prSet phldrT="[Text]"/>
      <dgm:spPr>
        <a:xfrm>
          <a:off x="378" y="4104444"/>
          <a:ext cx="619481" cy="285401"/>
        </a:xfrm>
      </dgm:spPr>
      <dgm:t>
        <a:bodyPr/>
        <a:lstStyle/>
        <a:p>
          <a:r>
            <a:rPr lang="en-IN" dirty="0"/>
            <a:t>Generates Density Map</a:t>
          </a:r>
        </a:p>
      </dgm:t>
    </dgm:pt>
    <dgm:pt modelId="{30E9CC8E-B67E-4867-8C75-0377E3CBD35C}" type="parTrans" cxnId="{0758700D-28C4-4C01-B3BC-8AFCF0049B09}">
      <dgm:prSet/>
      <dgm:spPr/>
      <dgm:t>
        <a:bodyPr/>
        <a:lstStyle/>
        <a:p>
          <a:endParaRPr lang="en-IN"/>
        </a:p>
      </dgm:t>
    </dgm:pt>
    <dgm:pt modelId="{84E00920-CC1F-4A0E-B650-6424CAAA7FC5}" type="sibTrans" cxnId="{0758700D-28C4-4C01-B3BC-8AFCF0049B09}">
      <dgm:prSet/>
      <dgm:spPr/>
      <dgm:t>
        <a:bodyPr/>
        <a:lstStyle/>
        <a:p>
          <a:endParaRPr lang="en-IN"/>
        </a:p>
      </dgm:t>
    </dgm:pt>
    <dgm:pt modelId="{322F7058-89F6-4D25-858F-0D11DF0A1059}">
      <dgm:prSet/>
      <dgm:spPr/>
      <dgm:t>
        <a:bodyPr/>
        <a:lstStyle/>
        <a:p>
          <a:r>
            <a:rPr lang="en-IN"/>
            <a:t>Density Map Generation</a:t>
          </a:r>
          <a:endParaRPr lang="en-IN" dirty="0"/>
        </a:p>
      </dgm:t>
    </dgm:pt>
    <dgm:pt modelId="{19F6DF71-19E7-4A62-AA64-216E00710F27}" type="parTrans" cxnId="{81E2CEA3-2AB1-4C8F-84E2-E4F59A01E8B9}">
      <dgm:prSet/>
      <dgm:spPr/>
      <dgm:t>
        <a:bodyPr/>
        <a:lstStyle/>
        <a:p>
          <a:endParaRPr lang="en-IN"/>
        </a:p>
      </dgm:t>
    </dgm:pt>
    <dgm:pt modelId="{FAC80183-20F5-4ABA-AEE7-5C5B6E6E9C9F}" type="sibTrans" cxnId="{81E2CEA3-2AB1-4C8F-84E2-E4F59A01E8B9}">
      <dgm:prSet/>
      <dgm:spPr/>
      <dgm:t>
        <a:bodyPr/>
        <a:lstStyle/>
        <a:p>
          <a:endParaRPr lang="en-IN"/>
        </a:p>
      </dgm:t>
    </dgm:pt>
    <dgm:pt modelId="{2B94805E-2D3C-438F-AB75-CAB89694C22F}">
      <dgm:prSet/>
      <dgm:spPr/>
      <dgm:t>
        <a:bodyPr/>
        <a:lstStyle/>
        <a:p>
          <a:r>
            <a:rPr lang="en-IN" dirty="0"/>
            <a:t>Multi-scale Feature Extraction</a:t>
          </a:r>
        </a:p>
      </dgm:t>
    </dgm:pt>
    <dgm:pt modelId="{E5C9AB5D-6D64-4F44-A4AE-E9AAB461B0A0}" type="parTrans" cxnId="{39DE87CB-9F66-4573-81B3-1721E78CE795}">
      <dgm:prSet/>
      <dgm:spPr/>
      <dgm:t>
        <a:bodyPr/>
        <a:lstStyle/>
        <a:p>
          <a:endParaRPr lang="en-IN"/>
        </a:p>
      </dgm:t>
    </dgm:pt>
    <dgm:pt modelId="{43D4AEBC-585C-487F-A816-C2A7B30A23C3}" type="sibTrans" cxnId="{39DE87CB-9F66-4573-81B3-1721E78CE795}">
      <dgm:prSet/>
      <dgm:spPr/>
      <dgm:t>
        <a:bodyPr/>
        <a:lstStyle/>
        <a:p>
          <a:endParaRPr lang="en-IN"/>
        </a:p>
      </dgm:t>
    </dgm:pt>
    <dgm:pt modelId="{D5FFF8E4-A2B1-45D7-B06F-96192E3BBC03}">
      <dgm:prSet/>
      <dgm:spPr/>
      <dgm:t>
        <a:bodyPr/>
        <a:lstStyle/>
        <a:p>
          <a:r>
            <a:rPr lang="en-IN" dirty="0"/>
            <a:t>Suppresses </a:t>
          </a:r>
          <a:r>
            <a:rPr lang="en-IN"/>
            <a:t>Background Noise</a:t>
          </a:r>
          <a:endParaRPr lang="en-IN" dirty="0"/>
        </a:p>
      </dgm:t>
    </dgm:pt>
    <dgm:pt modelId="{8213D69F-70F7-41B9-B891-BDED5221E560}" type="parTrans" cxnId="{63E886C8-B4FD-47BA-A067-699EB879BA08}">
      <dgm:prSet/>
      <dgm:spPr/>
      <dgm:t>
        <a:bodyPr/>
        <a:lstStyle/>
        <a:p>
          <a:endParaRPr lang="en-IN"/>
        </a:p>
      </dgm:t>
    </dgm:pt>
    <dgm:pt modelId="{E67B2E23-307C-4DC7-9A4A-2E63EBA26474}" type="sibTrans" cxnId="{63E886C8-B4FD-47BA-A067-699EB879BA08}">
      <dgm:prSet/>
      <dgm:spPr/>
      <dgm:t>
        <a:bodyPr/>
        <a:lstStyle/>
        <a:p>
          <a:endParaRPr lang="en-IN"/>
        </a:p>
      </dgm:t>
    </dgm:pt>
    <dgm:pt modelId="{E9E19069-FE12-475C-89AA-0797803E7A35}">
      <dgm:prSet phldrT="[Text]"/>
      <dgm:spPr>
        <a:xfrm>
          <a:off x="0" y="3781816"/>
          <a:ext cx="3098165" cy="620438"/>
        </a:xfrm>
      </dgm:spPr>
      <dgm:t>
        <a:bodyPr/>
        <a:lstStyle/>
        <a:p>
          <a:r>
            <a:rPr lang="en-IN" dirty="0"/>
            <a:t>Classification Decoder Network</a:t>
          </a:r>
        </a:p>
      </dgm:t>
    </dgm:pt>
    <dgm:pt modelId="{7A61C48D-9EC5-4292-ACC0-C6A6A52D9F47}" type="parTrans" cxnId="{5CCDCC32-AF69-4E85-9B0B-93BCD2B3BEF0}">
      <dgm:prSet/>
      <dgm:spPr/>
      <dgm:t>
        <a:bodyPr/>
        <a:lstStyle/>
        <a:p>
          <a:endParaRPr lang="en-IN"/>
        </a:p>
      </dgm:t>
    </dgm:pt>
    <dgm:pt modelId="{50A09473-8513-483C-9D23-0A63239E7F83}" type="sibTrans" cxnId="{5CCDCC32-AF69-4E85-9B0B-93BCD2B3BEF0}">
      <dgm:prSet/>
      <dgm:spPr/>
      <dgm:t>
        <a:bodyPr/>
        <a:lstStyle/>
        <a:p>
          <a:endParaRPr lang="en-IN"/>
        </a:p>
      </dgm:t>
    </dgm:pt>
    <dgm:pt modelId="{CCEA1D9A-EFD8-45A9-9846-305708EF3C6C}">
      <dgm:prSet/>
      <dgm:spPr/>
      <dgm:t>
        <a:bodyPr/>
        <a:lstStyle/>
        <a:p>
          <a:r>
            <a:rPr lang="en-IN" dirty="0"/>
            <a:t>Crowd Output</a:t>
          </a:r>
        </a:p>
      </dgm:t>
    </dgm:pt>
    <dgm:pt modelId="{1AE75EC0-1C00-4789-869C-A4A0DA04F74C}" type="parTrans" cxnId="{63F79141-A199-46EC-BE7B-7D207F80BBA4}">
      <dgm:prSet/>
      <dgm:spPr/>
      <dgm:t>
        <a:bodyPr/>
        <a:lstStyle/>
        <a:p>
          <a:endParaRPr lang="en-IN"/>
        </a:p>
      </dgm:t>
    </dgm:pt>
    <dgm:pt modelId="{B5C330E3-8AFC-436F-B881-CC336673F3C7}" type="sibTrans" cxnId="{63F79141-A199-46EC-BE7B-7D207F80BBA4}">
      <dgm:prSet/>
      <dgm:spPr/>
      <dgm:t>
        <a:bodyPr/>
        <a:lstStyle/>
        <a:p>
          <a:endParaRPr lang="en-IN"/>
        </a:p>
      </dgm:t>
    </dgm:pt>
    <dgm:pt modelId="{71D74DC8-33F0-42BF-915E-6AFAD90648D7}">
      <dgm:prSet phldrT="[Text]"/>
      <dgm:spPr>
        <a:xfrm rot="10800000">
          <a:off x="0" y="947033"/>
          <a:ext cx="3098165" cy="954234"/>
        </a:xfrm>
      </dgm:spPr>
      <dgm:t>
        <a:bodyPr/>
        <a:lstStyle/>
        <a:p>
          <a:r>
            <a:rPr lang="en-IN"/>
            <a:t>Pre - Processing</a:t>
          </a:r>
          <a:endParaRPr lang="en-IN" dirty="0"/>
        </a:p>
      </dgm:t>
    </dgm:pt>
    <dgm:pt modelId="{AAE6B3E8-1840-4B33-B147-8FAC83694364}" type="sibTrans" cxnId="{5FC91A0E-8578-43A1-8B79-9065CDA8D9A0}">
      <dgm:prSet/>
      <dgm:spPr/>
      <dgm:t>
        <a:bodyPr/>
        <a:lstStyle/>
        <a:p>
          <a:endParaRPr lang="en-IN"/>
        </a:p>
      </dgm:t>
    </dgm:pt>
    <dgm:pt modelId="{26F55AC4-3099-42F4-B82A-DF7F2BE6A17E}" type="parTrans" cxnId="{5FC91A0E-8578-43A1-8B79-9065CDA8D9A0}">
      <dgm:prSet/>
      <dgm:spPr/>
      <dgm:t>
        <a:bodyPr/>
        <a:lstStyle/>
        <a:p>
          <a:endParaRPr lang="en-IN"/>
        </a:p>
      </dgm:t>
    </dgm:pt>
    <dgm:pt modelId="{0237703D-DC3C-4136-B609-2D56AB41F58D}" type="pres">
      <dgm:prSet presAssocID="{61E54B32-75F3-4422-B93E-E4C0D8CD3E62}" presName="Name0" presStyleCnt="0">
        <dgm:presLayoutVars>
          <dgm:dir/>
          <dgm:animLvl val="lvl"/>
          <dgm:resizeHandles val="exact"/>
        </dgm:presLayoutVars>
      </dgm:prSet>
      <dgm:spPr/>
    </dgm:pt>
    <dgm:pt modelId="{ED7CCB8F-9FE5-41A0-9938-94EDCC28C3EA}" type="pres">
      <dgm:prSet presAssocID="{CCEA1D9A-EFD8-45A9-9846-305708EF3C6C}" presName="boxAndChildren" presStyleCnt="0"/>
      <dgm:spPr/>
    </dgm:pt>
    <dgm:pt modelId="{48B28AD9-F7BE-42B2-BDD4-E497B02F97A5}" type="pres">
      <dgm:prSet presAssocID="{CCEA1D9A-EFD8-45A9-9846-305708EF3C6C}" presName="parentTextBox" presStyleLbl="node1" presStyleIdx="0" presStyleCnt="6"/>
      <dgm:spPr/>
    </dgm:pt>
    <dgm:pt modelId="{6B85EA8A-57F4-4C10-842D-DBDFF4459466}" type="pres">
      <dgm:prSet presAssocID="{50A09473-8513-483C-9D23-0A63239E7F83}" presName="sp" presStyleCnt="0"/>
      <dgm:spPr/>
    </dgm:pt>
    <dgm:pt modelId="{84252DD3-D39E-4C40-BFCA-57A0102CFCB4}" type="pres">
      <dgm:prSet presAssocID="{E9E19069-FE12-475C-89AA-0797803E7A35}" presName="arrowAndChildren" presStyleCnt="0"/>
      <dgm:spPr/>
    </dgm:pt>
    <dgm:pt modelId="{EDB666FD-BBEC-4302-AC6F-2C2E6CD62A0E}" type="pres">
      <dgm:prSet presAssocID="{E9E19069-FE12-475C-89AA-0797803E7A35}" presName="parentTextArrow" presStyleLbl="node1" presStyleIdx="0" presStyleCnt="6"/>
      <dgm:spPr/>
    </dgm:pt>
    <dgm:pt modelId="{13FDF490-B91C-4CD6-8596-0A4AF589843C}" type="pres">
      <dgm:prSet presAssocID="{E9E19069-FE12-475C-89AA-0797803E7A35}" presName="arrow" presStyleLbl="node1" presStyleIdx="1" presStyleCnt="6"/>
      <dgm:spPr/>
    </dgm:pt>
    <dgm:pt modelId="{DEBA95E4-150D-43A0-B068-5CAF9597D7A3}" type="pres">
      <dgm:prSet presAssocID="{E9E19069-FE12-475C-89AA-0797803E7A35}" presName="descendantArrow" presStyleCnt="0"/>
      <dgm:spPr/>
    </dgm:pt>
    <dgm:pt modelId="{1703966E-4BBB-43E3-964F-93E9135FACF2}" type="pres">
      <dgm:prSet presAssocID="{059BB6B2-6786-48E6-872A-6AF1FBE1410A}" presName="childTextArrow" presStyleLbl="fgAccFollowNode1" presStyleIdx="0" presStyleCnt="8">
        <dgm:presLayoutVars>
          <dgm:bulletEnabled val="1"/>
        </dgm:presLayoutVars>
      </dgm:prSet>
      <dgm:spPr/>
    </dgm:pt>
    <dgm:pt modelId="{26A3938E-6676-4D21-85A6-09A372ECDE46}" type="pres">
      <dgm:prSet presAssocID="{9E5C3743-2BD0-4034-B85D-8B187C6F49F2}" presName="sp" presStyleCnt="0"/>
      <dgm:spPr/>
    </dgm:pt>
    <dgm:pt modelId="{DD6D9E77-E2C1-4C45-B1DA-D9E1D931E6F1}" type="pres">
      <dgm:prSet presAssocID="{C9847409-0817-4DC1-8DDD-F52A0F2E9EA6}" presName="arrowAndChildren" presStyleCnt="0"/>
      <dgm:spPr/>
    </dgm:pt>
    <dgm:pt modelId="{F8477690-4341-4D2E-80E6-A9FE71E7B985}" type="pres">
      <dgm:prSet presAssocID="{C9847409-0817-4DC1-8DDD-F52A0F2E9EA6}" presName="parentTextArrow" presStyleLbl="node1" presStyleIdx="1" presStyleCnt="6"/>
      <dgm:spPr/>
    </dgm:pt>
    <dgm:pt modelId="{8BE0FF32-B73D-45BE-8952-7B15D4DB300D}" type="pres">
      <dgm:prSet presAssocID="{C9847409-0817-4DC1-8DDD-F52A0F2E9EA6}" presName="arrow" presStyleLbl="node1" presStyleIdx="2" presStyleCnt="6" custLinFactY="34022" custLinFactNeighborY="100000"/>
      <dgm:spPr/>
    </dgm:pt>
    <dgm:pt modelId="{6D2D5889-B1DA-4150-ABAE-65C3EAE9FD4A}" type="pres">
      <dgm:prSet presAssocID="{C9847409-0817-4DC1-8DDD-F52A0F2E9EA6}" presName="descendantArrow" presStyleCnt="0"/>
      <dgm:spPr/>
    </dgm:pt>
    <dgm:pt modelId="{AEEAF0ED-782E-4247-8B61-2E72CB06E413}" type="pres">
      <dgm:prSet presAssocID="{D5C29DB1-9711-43D6-BC76-864DBF0E460C}" presName="childTextArrow" presStyleLbl="fgAccFollowNode1" presStyleIdx="1" presStyleCnt="8">
        <dgm:presLayoutVars>
          <dgm:bulletEnabled val="1"/>
        </dgm:presLayoutVars>
      </dgm:prSet>
      <dgm:spPr/>
    </dgm:pt>
    <dgm:pt modelId="{082BEA0F-B2D8-4D38-9560-2ADB4B7B9AA0}" type="pres">
      <dgm:prSet presAssocID="{D5FFF8E4-A2B1-45D7-B06F-96192E3BBC03}" presName="childTextArrow" presStyleLbl="fgAccFollowNode1" presStyleIdx="2" presStyleCnt="8">
        <dgm:presLayoutVars>
          <dgm:bulletEnabled val="1"/>
        </dgm:presLayoutVars>
      </dgm:prSet>
      <dgm:spPr/>
    </dgm:pt>
    <dgm:pt modelId="{9801F692-360D-4F99-AC4B-DA43DB9B6FFF}" type="pres">
      <dgm:prSet presAssocID="{3AB84B9B-4273-42EE-8ACB-94F1AE8A1FF1}" presName="sp" presStyleCnt="0"/>
      <dgm:spPr/>
    </dgm:pt>
    <dgm:pt modelId="{01BF8FF7-D416-43DB-8BD8-2DB66401E802}" type="pres">
      <dgm:prSet presAssocID="{7C336DE3-92BE-414B-BE79-3DB298A8ECF2}" presName="arrowAndChildren" presStyleCnt="0"/>
      <dgm:spPr/>
    </dgm:pt>
    <dgm:pt modelId="{7960D832-E168-4CD3-A5F5-28B1EC03238D}" type="pres">
      <dgm:prSet presAssocID="{7C336DE3-92BE-414B-BE79-3DB298A8ECF2}" presName="parentTextArrow" presStyleLbl="node1" presStyleIdx="2" presStyleCnt="6"/>
      <dgm:spPr/>
    </dgm:pt>
    <dgm:pt modelId="{68497000-2147-4EF5-8C98-70A451709E0D}" type="pres">
      <dgm:prSet presAssocID="{7C336DE3-92BE-414B-BE79-3DB298A8ECF2}" presName="arrow" presStyleLbl="node1" presStyleIdx="3" presStyleCnt="6"/>
      <dgm:spPr/>
    </dgm:pt>
    <dgm:pt modelId="{A6BFD764-B90E-4EF0-BC22-42D6B098777D}" type="pres">
      <dgm:prSet presAssocID="{7C336DE3-92BE-414B-BE79-3DB298A8ECF2}" presName="descendantArrow" presStyleCnt="0"/>
      <dgm:spPr/>
    </dgm:pt>
    <dgm:pt modelId="{A190CBB5-0450-4FDD-9FAA-7E67CCB4C828}" type="pres">
      <dgm:prSet presAssocID="{0EC1F241-32AD-4AD4-9AA7-FCD1A9E386E7}" presName="childTextArrow" presStyleLbl="fgAccFollowNode1" presStyleIdx="3" presStyleCnt="8">
        <dgm:presLayoutVars>
          <dgm:bulletEnabled val="1"/>
        </dgm:presLayoutVars>
      </dgm:prSet>
      <dgm:spPr/>
    </dgm:pt>
    <dgm:pt modelId="{80D6BD21-01B1-4CF3-9034-A72E8EF3B3B1}" type="pres">
      <dgm:prSet presAssocID="{2B94805E-2D3C-438F-AB75-CAB89694C22F}" presName="childTextArrow" presStyleLbl="fgAccFollowNode1" presStyleIdx="4" presStyleCnt="8">
        <dgm:presLayoutVars>
          <dgm:bulletEnabled val="1"/>
        </dgm:presLayoutVars>
      </dgm:prSet>
      <dgm:spPr/>
    </dgm:pt>
    <dgm:pt modelId="{B96CF0B3-A1EA-43A8-AB5F-FC8E180C93FD}" type="pres">
      <dgm:prSet presAssocID="{AAE6B3E8-1840-4B33-B147-8FAC83694364}" presName="sp" presStyleCnt="0"/>
      <dgm:spPr/>
    </dgm:pt>
    <dgm:pt modelId="{2A77E336-61D4-4794-BEB6-FFEAAF472C3E}" type="pres">
      <dgm:prSet presAssocID="{71D74DC8-33F0-42BF-915E-6AFAD90648D7}" presName="arrowAndChildren" presStyleCnt="0"/>
      <dgm:spPr/>
    </dgm:pt>
    <dgm:pt modelId="{DD0F3B1E-2F8A-4F5A-AB8B-0A9F465089F3}" type="pres">
      <dgm:prSet presAssocID="{71D74DC8-33F0-42BF-915E-6AFAD90648D7}" presName="parentTextArrow" presStyleLbl="node1" presStyleIdx="3" presStyleCnt="6"/>
      <dgm:spPr/>
    </dgm:pt>
    <dgm:pt modelId="{415222FF-417E-4FC8-A342-C60AB3C92652}" type="pres">
      <dgm:prSet presAssocID="{71D74DC8-33F0-42BF-915E-6AFAD90648D7}" presName="arrow" presStyleLbl="node1" presStyleIdx="4" presStyleCnt="6"/>
      <dgm:spPr/>
    </dgm:pt>
    <dgm:pt modelId="{A948BE77-EEB6-4956-B31F-9E51658B8675}" type="pres">
      <dgm:prSet presAssocID="{71D74DC8-33F0-42BF-915E-6AFAD90648D7}" presName="descendantArrow" presStyleCnt="0"/>
      <dgm:spPr/>
    </dgm:pt>
    <dgm:pt modelId="{262B5A57-0E10-462F-8DD6-A18C277D6B26}" type="pres">
      <dgm:prSet presAssocID="{17D4CD85-6E76-41E4-BC16-95885F7F0A4B}" presName="childTextArrow" presStyleLbl="fgAccFollowNode1" presStyleIdx="5" presStyleCnt="8">
        <dgm:presLayoutVars>
          <dgm:bulletEnabled val="1"/>
        </dgm:presLayoutVars>
      </dgm:prSet>
      <dgm:spPr/>
    </dgm:pt>
    <dgm:pt modelId="{01A69043-C9F4-4F64-BBB1-A4C97F3E0F69}" type="pres">
      <dgm:prSet presAssocID="{18173DBB-35E0-4755-9217-4F26DD009828}" presName="childTextArrow" presStyleLbl="fgAccFollowNode1" presStyleIdx="6" presStyleCnt="8">
        <dgm:presLayoutVars>
          <dgm:bulletEnabled val="1"/>
        </dgm:presLayoutVars>
      </dgm:prSet>
      <dgm:spPr/>
    </dgm:pt>
    <dgm:pt modelId="{D06F81AF-3FD4-4EFB-9B2F-80D2E99D855C}" type="pres">
      <dgm:prSet presAssocID="{322F7058-89F6-4D25-858F-0D11DF0A1059}" presName="childTextArrow" presStyleLbl="fgAccFollowNode1" presStyleIdx="7" presStyleCnt="8">
        <dgm:presLayoutVars>
          <dgm:bulletEnabled val="1"/>
        </dgm:presLayoutVars>
      </dgm:prSet>
      <dgm:spPr/>
    </dgm:pt>
    <dgm:pt modelId="{3422AD21-0BDE-4E06-A545-C74370792B7D}" type="pres">
      <dgm:prSet presAssocID="{8D8DF4DF-485B-4E48-949B-40FB96D3C961}" presName="sp" presStyleCnt="0"/>
      <dgm:spPr/>
    </dgm:pt>
    <dgm:pt modelId="{7A7EFE2C-75D4-421F-8CE1-4483F69BFE27}" type="pres">
      <dgm:prSet presAssocID="{638CFFDC-33F1-46B2-880A-1F37914770B2}" presName="arrowAndChildren" presStyleCnt="0"/>
      <dgm:spPr/>
    </dgm:pt>
    <dgm:pt modelId="{1622A2FF-375E-4F0F-8324-1C759A961B89}" type="pres">
      <dgm:prSet presAssocID="{638CFFDC-33F1-46B2-880A-1F37914770B2}" presName="parentTextArrow" presStyleLbl="node1" presStyleIdx="5" presStyleCnt="6"/>
      <dgm:spPr/>
    </dgm:pt>
  </dgm:ptLst>
  <dgm:cxnLst>
    <dgm:cxn modelId="{7206BA01-82B4-4A5D-910F-7F1E0E842451}" srcId="{61E54B32-75F3-4422-B93E-E4C0D8CD3E62}" destId="{C9847409-0817-4DC1-8DDD-F52A0F2E9EA6}" srcOrd="3" destOrd="0" parTransId="{36B47FD9-2B08-4BDB-959D-B954BB55CCF0}" sibTransId="{9E5C3743-2BD0-4034-B85D-8B187C6F49F2}"/>
    <dgm:cxn modelId="{BEB03507-66C3-4E87-A432-97CE8018D3D3}" srcId="{71D74DC8-33F0-42BF-915E-6AFAD90648D7}" destId="{18173DBB-35E0-4755-9217-4F26DD009828}" srcOrd="1" destOrd="0" parTransId="{04497C3E-65E6-4B45-A53D-854ED8F30703}" sibTransId="{2ED58247-C8DC-4569-BF2E-5D49ACB45D10}"/>
    <dgm:cxn modelId="{76B9FF07-2E2C-489C-87D4-5B08A68A0735}" type="presOf" srcId="{17D4CD85-6E76-41E4-BC16-95885F7F0A4B}" destId="{262B5A57-0E10-462F-8DD6-A18C277D6B26}" srcOrd="0" destOrd="0" presId="urn:microsoft.com/office/officeart/2005/8/layout/process4"/>
    <dgm:cxn modelId="{F97F570B-6446-4215-9A14-920235A0E0AC}" srcId="{61E54B32-75F3-4422-B93E-E4C0D8CD3E62}" destId="{638CFFDC-33F1-46B2-880A-1F37914770B2}" srcOrd="0" destOrd="0" parTransId="{21D268C0-9705-480F-A8C3-9E68C2C180E2}" sibTransId="{8D8DF4DF-485B-4E48-949B-40FB96D3C961}"/>
    <dgm:cxn modelId="{0758700D-28C4-4C01-B3BC-8AFCF0049B09}" srcId="{E9E19069-FE12-475C-89AA-0797803E7A35}" destId="{059BB6B2-6786-48E6-872A-6AF1FBE1410A}" srcOrd="0" destOrd="0" parTransId="{30E9CC8E-B67E-4867-8C75-0377E3CBD35C}" sibTransId="{84E00920-CC1F-4A0E-B650-6424CAAA7FC5}"/>
    <dgm:cxn modelId="{5FC91A0E-8578-43A1-8B79-9065CDA8D9A0}" srcId="{61E54B32-75F3-4422-B93E-E4C0D8CD3E62}" destId="{71D74DC8-33F0-42BF-915E-6AFAD90648D7}" srcOrd="1" destOrd="0" parTransId="{26F55AC4-3099-42F4-B82A-DF7F2BE6A17E}" sibTransId="{AAE6B3E8-1840-4B33-B147-8FAC83694364}"/>
    <dgm:cxn modelId="{40C72612-C72D-4B9A-8F91-0F10B0D45A44}" type="presOf" srcId="{322F7058-89F6-4D25-858F-0D11DF0A1059}" destId="{D06F81AF-3FD4-4EFB-9B2F-80D2E99D855C}" srcOrd="0" destOrd="0" presId="urn:microsoft.com/office/officeart/2005/8/layout/process4"/>
    <dgm:cxn modelId="{8216E813-F888-4E4F-8F39-29E9B0FBD48D}" type="presOf" srcId="{E9E19069-FE12-475C-89AA-0797803E7A35}" destId="{13FDF490-B91C-4CD6-8596-0A4AF589843C}" srcOrd="1" destOrd="0" presId="urn:microsoft.com/office/officeart/2005/8/layout/process4"/>
    <dgm:cxn modelId="{BF468A1C-AAEC-4821-B3FC-2AB30599E5B4}" type="presOf" srcId="{CCEA1D9A-EFD8-45A9-9846-305708EF3C6C}" destId="{48B28AD9-F7BE-42B2-BDD4-E497B02F97A5}" srcOrd="0" destOrd="0" presId="urn:microsoft.com/office/officeart/2005/8/layout/process4"/>
    <dgm:cxn modelId="{995F5424-1E8E-4A9B-8F8D-3ABAA56CBBE7}" type="presOf" srcId="{059BB6B2-6786-48E6-872A-6AF1FBE1410A}" destId="{1703966E-4BBB-43E3-964F-93E9135FACF2}" srcOrd="0" destOrd="0" presId="urn:microsoft.com/office/officeart/2005/8/layout/process4"/>
    <dgm:cxn modelId="{FBBE872A-F795-4BCB-A1E3-9EB2B8C6DA84}" type="presOf" srcId="{C9847409-0817-4DC1-8DDD-F52A0F2E9EA6}" destId="{F8477690-4341-4D2E-80E6-A9FE71E7B985}" srcOrd="0" destOrd="0" presId="urn:microsoft.com/office/officeart/2005/8/layout/process4"/>
    <dgm:cxn modelId="{458C292E-E1F8-4386-9CB8-CC8D659D1F35}" type="presOf" srcId="{2B94805E-2D3C-438F-AB75-CAB89694C22F}" destId="{80D6BD21-01B1-4CF3-9034-A72E8EF3B3B1}" srcOrd="0" destOrd="0" presId="urn:microsoft.com/office/officeart/2005/8/layout/process4"/>
    <dgm:cxn modelId="{202B1E31-93FC-417B-B819-AF04C0C83143}" type="presOf" srcId="{18173DBB-35E0-4755-9217-4F26DD009828}" destId="{01A69043-C9F4-4F64-BBB1-A4C97F3E0F69}" srcOrd="0" destOrd="0" presId="urn:microsoft.com/office/officeart/2005/8/layout/process4"/>
    <dgm:cxn modelId="{07BB1932-60B6-41B6-9E0E-7BB7F04A3137}" srcId="{71D74DC8-33F0-42BF-915E-6AFAD90648D7}" destId="{17D4CD85-6E76-41E4-BC16-95885F7F0A4B}" srcOrd="0" destOrd="0" parTransId="{D7601120-F35E-4C39-BB3D-E1A6FE1806D2}" sibTransId="{E3EDF1ED-3A15-4842-A5D2-27E46DE534FC}"/>
    <dgm:cxn modelId="{5CCDCC32-AF69-4E85-9B0B-93BCD2B3BEF0}" srcId="{61E54B32-75F3-4422-B93E-E4C0D8CD3E62}" destId="{E9E19069-FE12-475C-89AA-0797803E7A35}" srcOrd="4" destOrd="0" parTransId="{7A61C48D-9EC5-4292-ACC0-C6A6A52D9F47}" sibTransId="{50A09473-8513-483C-9D23-0A63239E7F83}"/>
    <dgm:cxn modelId="{84C45338-1985-4DFA-A281-CBCC67CC93E6}" srcId="{7C336DE3-92BE-414B-BE79-3DB298A8ECF2}" destId="{0EC1F241-32AD-4AD4-9AA7-FCD1A9E386E7}" srcOrd="0" destOrd="0" parTransId="{2192D6EC-6358-4FB7-9536-73129A863AA9}" sibTransId="{0EC2CE75-69C0-4030-931A-49B2ACF00144}"/>
    <dgm:cxn modelId="{63F79141-A199-46EC-BE7B-7D207F80BBA4}" srcId="{61E54B32-75F3-4422-B93E-E4C0D8CD3E62}" destId="{CCEA1D9A-EFD8-45A9-9846-305708EF3C6C}" srcOrd="5" destOrd="0" parTransId="{1AE75EC0-1C00-4789-869C-A4A0DA04F74C}" sibTransId="{B5C330E3-8AFC-436F-B881-CC336673F3C7}"/>
    <dgm:cxn modelId="{EEF9976D-88B4-4F49-BAFC-9C6C4497B15E}" type="presOf" srcId="{E9E19069-FE12-475C-89AA-0797803E7A35}" destId="{EDB666FD-BBEC-4302-AC6F-2C2E6CD62A0E}" srcOrd="0" destOrd="0" presId="urn:microsoft.com/office/officeart/2005/8/layout/process4"/>
    <dgm:cxn modelId="{E0B4C879-3B9E-45B6-9C43-4C8D399D5C43}" srcId="{61E54B32-75F3-4422-B93E-E4C0D8CD3E62}" destId="{7C336DE3-92BE-414B-BE79-3DB298A8ECF2}" srcOrd="2" destOrd="0" parTransId="{D4713B9A-6334-417F-ADA4-F8206F466322}" sibTransId="{3AB84B9B-4273-42EE-8ACB-94F1AE8A1FF1}"/>
    <dgm:cxn modelId="{CEC8875A-0E11-4C14-A472-66CD6C374903}" type="presOf" srcId="{0EC1F241-32AD-4AD4-9AA7-FCD1A9E386E7}" destId="{A190CBB5-0450-4FDD-9FAA-7E67CCB4C828}" srcOrd="0" destOrd="0" presId="urn:microsoft.com/office/officeart/2005/8/layout/process4"/>
    <dgm:cxn modelId="{6D2C5A85-9690-4D8B-A47C-0F69FF030344}" type="presOf" srcId="{71D74DC8-33F0-42BF-915E-6AFAD90648D7}" destId="{415222FF-417E-4FC8-A342-C60AB3C92652}" srcOrd="1" destOrd="0" presId="urn:microsoft.com/office/officeart/2005/8/layout/process4"/>
    <dgm:cxn modelId="{8484918B-173A-4221-BCB4-8D0F997FE588}" type="presOf" srcId="{7C336DE3-92BE-414B-BE79-3DB298A8ECF2}" destId="{68497000-2147-4EF5-8C98-70A451709E0D}" srcOrd="1" destOrd="0" presId="urn:microsoft.com/office/officeart/2005/8/layout/process4"/>
    <dgm:cxn modelId="{81E2CEA3-2AB1-4C8F-84E2-E4F59A01E8B9}" srcId="{71D74DC8-33F0-42BF-915E-6AFAD90648D7}" destId="{322F7058-89F6-4D25-858F-0D11DF0A1059}" srcOrd="2" destOrd="0" parTransId="{19F6DF71-19E7-4A62-AA64-216E00710F27}" sibTransId="{FAC80183-20F5-4ABA-AEE7-5C5B6E6E9C9F}"/>
    <dgm:cxn modelId="{144AEAA7-C63C-4AE1-AD29-B84D253D03B6}" type="presOf" srcId="{7C336DE3-92BE-414B-BE79-3DB298A8ECF2}" destId="{7960D832-E168-4CD3-A5F5-28B1EC03238D}" srcOrd="0" destOrd="0" presId="urn:microsoft.com/office/officeart/2005/8/layout/process4"/>
    <dgm:cxn modelId="{1C5882AB-01E5-40EA-8C6F-610F4B4FE086}" type="presOf" srcId="{C9847409-0817-4DC1-8DDD-F52A0F2E9EA6}" destId="{8BE0FF32-B73D-45BE-8952-7B15D4DB300D}" srcOrd="1" destOrd="0" presId="urn:microsoft.com/office/officeart/2005/8/layout/process4"/>
    <dgm:cxn modelId="{6ECF49BF-2949-42B9-A236-201553C91ABD}" type="presOf" srcId="{61E54B32-75F3-4422-B93E-E4C0D8CD3E62}" destId="{0237703D-DC3C-4136-B609-2D56AB41F58D}" srcOrd="0" destOrd="0" presId="urn:microsoft.com/office/officeart/2005/8/layout/process4"/>
    <dgm:cxn modelId="{63E886C8-B4FD-47BA-A067-699EB879BA08}" srcId="{C9847409-0817-4DC1-8DDD-F52A0F2E9EA6}" destId="{D5FFF8E4-A2B1-45D7-B06F-96192E3BBC03}" srcOrd="1" destOrd="0" parTransId="{8213D69F-70F7-41B9-B891-BDED5221E560}" sibTransId="{E67B2E23-307C-4DC7-9A4A-2E63EBA26474}"/>
    <dgm:cxn modelId="{EB6A68CB-FAB1-4989-906B-BCD29C470F25}" srcId="{C9847409-0817-4DC1-8DDD-F52A0F2E9EA6}" destId="{D5C29DB1-9711-43D6-BC76-864DBF0E460C}" srcOrd="0" destOrd="0" parTransId="{867A5981-BCF6-43B3-A911-EC888F307F23}" sibTransId="{10840A40-5A4E-462C-A37B-E5B0D19F2F4D}"/>
    <dgm:cxn modelId="{39DE87CB-9F66-4573-81B3-1721E78CE795}" srcId="{7C336DE3-92BE-414B-BE79-3DB298A8ECF2}" destId="{2B94805E-2D3C-438F-AB75-CAB89694C22F}" srcOrd="1" destOrd="0" parTransId="{E5C9AB5D-6D64-4F44-A4AE-E9AAB461B0A0}" sibTransId="{43D4AEBC-585C-487F-A816-C2A7B30A23C3}"/>
    <dgm:cxn modelId="{6B73C4D9-3041-4BC9-AA97-E32CE2A67D83}" type="presOf" srcId="{71D74DC8-33F0-42BF-915E-6AFAD90648D7}" destId="{DD0F3B1E-2F8A-4F5A-AB8B-0A9F465089F3}" srcOrd="0" destOrd="0" presId="urn:microsoft.com/office/officeart/2005/8/layout/process4"/>
    <dgm:cxn modelId="{C058E2D9-B9E2-44D3-BBEF-229C70BCAD45}" type="presOf" srcId="{D5FFF8E4-A2B1-45D7-B06F-96192E3BBC03}" destId="{082BEA0F-B2D8-4D38-9560-2ADB4B7B9AA0}" srcOrd="0" destOrd="0" presId="urn:microsoft.com/office/officeart/2005/8/layout/process4"/>
    <dgm:cxn modelId="{B03720EB-D30C-4D43-8D35-6186205A5BBB}" type="presOf" srcId="{638CFFDC-33F1-46B2-880A-1F37914770B2}" destId="{1622A2FF-375E-4F0F-8324-1C759A961B89}" srcOrd="0" destOrd="0" presId="urn:microsoft.com/office/officeart/2005/8/layout/process4"/>
    <dgm:cxn modelId="{7E9401FD-ED74-4ACF-9060-7ECF2ACBF4C6}" type="presOf" srcId="{D5C29DB1-9711-43D6-BC76-864DBF0E460C}" destId="{AEEAF0ED-782E-4247-8B61-2E72CB06E413}" srcOrd="0" destOrd="0" presId="urn:microsoft.com/office/officeart/2005/8/layout/process4"/>
    <dgm:cxn modelId="{5951BD5B-DFE7-4EBD-894C-E275D5905DD1}" type="presParOf" srcId="{0237703D-DC3C-4136-B609-2D56AB41F58D}" destId="{ED7CCB8F-9FE5-41A0-9938-94EDCC28C3EA}" srcOrd="0" destOrd="0" presId="urn:microsoft.com/office/officeart/2005/8/layout/process4"/>
    <dgm:cxn modelId="{EBF3E494-94E2-4BF3-9E4C-3C99FDD08132}" type="presParOf" srcId="{ED7CCB8F-9FE5-41A0-9938-94EDCC28C3EA}" destId="{48B28AD9-F7BE-42B2-BDD4-E497B02F97A5}" srcOrd="0" destOrd="0" presId="urn:microsoft.com/office/officeart/2005/8/layout/process4"/>
    <dgm:cxn modelId="{D215FA52-F9A6-44A2-AAB0-62755F94101C}" type="presParOf" srcId="{0237703D-DC3C-4136-B609-2D56AB41F58D}" destId="{6B85EA8A-57F4-4C10-842D-DBDFF4459466}" srcOrd="1" destOrd="0" presId="urn:microsoft.com/office/officeart/2005/8/layout/process4"/>
    <dgm:cxn modelId="{AEB9D9B5-BF68-42CB-BD44-A3371A9A219F}" type="presParOf" srcId="{0237703D-DC3C-4136-B609-2D56AB41F58D}" destId="{84252DD3-D39E-4C40-BFCA-57A0102CFCB4}" srcOrd="2" destOrd="0" presId="urn:microsoft.com/office/officeart/2005/8/layout/process4"/>
    <dgm:cxn modelId="{BF36E5EC-4D04-487E-B9BD-F9CC9158168F}" type="presParOf" srcId="{84252DD3-D39E-4C40-BFCA-57A0102CFCB4}" destId="{EDB666FD-BBEC-4302-AC6F-2C2E6CD62A0E}" srcOrd="0" destOrd="0" presId="urn:microsoft.com/office/officeart/2005/8/layout/process4"/>
    <dgm:cxn modelId="{D91B7221-99A7-490C-AE38-749FAC1124F4}" type="presParOf" srcId="{84252DD3-D39E-4C40-BFCA-57A0102CFCB4}" destId="{13FDF490-B91C-4CD6-8596-0A4AF589843C}" srcOrd="1" destOrd="0" presId="urn:microsoft.com/office/officeart/2005/8/layout/process4"/>
    <dgm:cxn modelId="{EFF4A492-FBAB-4DCC-B3E5-AFB667CF46C0}" type="presParOf" srcId="{84252DD3-D39E-4C40-BFCA-57A0102CFCB4}" destId="{DEBA95E4-150D-43A0-B068-5CAF9597D7A3}" srcOrd="2" destOrd="0" presId="urn:microsoft.com/office/officeart/2005/8/layout/process4"/>
    <dgm:cxn modelId="{564443A7-C766-43C2-ACD5-1355B57826B1}" type="presParOf" srcId="{DEBA95E4-150D-43A0-B068-5CAF9597D7A3}" destId="{1703966E-4BBB-43E3-964F-93E9135FACF2}" srcOrd="0" destOrd="0" presId="urn:microsoft.com/office/officeart/2005/8/layout/process4"/>
    <dgm:cxn modelId="{450DC7B3-59BD-4D3E-8301-D42C0C6D014F}" type="presParOf" srcId="{0237703D-DC3C-4136-B609-2D56AB41F58D}" destId="{26A3938E-6676-4D21-85A6-09A372ECDE46}" srcOrd="3" destOrd="0" presId="urn:microsoft.com/office/officeart/2005/8/layout/process4"/>
    <dgm:cxn modelId="{937FA99B-8490-4B55-8390-58F4FBBC92D7}" type="presParOf" srcId="{0237703D-DC3C-4136-B609-2D56AB41F58D}" destId="{DD6D9E77-E2C1-4C45-B1DA-D9E1D931E6F1}" srcOrd="4" destOrd="0" presId="urn:microsoft.com/office/officeart/2005/8/layout/process4"/>
    <dgm:cxn modelId="{B9964D29-3EA2-4119-A8FF-CF2722D40B19}" type="presParOf" srcId="{DD6D9E77-E2C1-4C45-B1DA-D9E1D931E6F1}" destId="{F8477690-4341-4D2E-80E6-A9FE71E7B985}" srcOrd="0" destOrd="0" presId="urn:microsoft.com/office/officeart/2005/8/layout/process4"/>
    <dgm:cxn modelId="{83F0FCBA-B70A-43FB-9D43-BF096AED32C2}" type="presParOf" srcId="{DD6D9E77-E2C1-4C45-B1DA-D9E1D931E6F1}" destId="{8BE0FF32-B73D-45BE-8952-7B15D4DB300D}" srcOrd="1" destOrd="0" presId="urn:microsoft.com/office/officeart/2005/8/layout/process4"/>
    <dgm:cxn modelId="{E70A69D7-DBC2-4C48-AC5F-8D60AD9E938D}" type="presParOf" srcId="{DD6D9E77-E2C1-4C45-B1DA-D9E1D931E6F1}" destId="{6D2D5889-B1DA-4150-ABAE-65C3EAE9FD4A}" srcOrd="2" destOrd="0" presId="urn:microsoft.com/office/officeart/2005/8/layout/process4"/>
    <dgm:cxn modelId="{10D9DB4E-4A4F-4887-8850-64E98702943E}" type="presParOf" srcId="{6D2D5889-B1DA-4150-ABAE-65C3EAE9FD4A}" destId="{AEEAF0ED-782E-4247-8B61-2E72CB06E413}" srcOrd="0" destOrd="0" presId="urn:microsoft.com/office/officeart/2005/8/layout/process4"/>
    <dgm:cxn modelId="{2FC1E5B4-2F23-4B50-B6CD-E0B342723CC5}" type="presParOf" srcId="{6D2D5889-B1DA-4150-ABAE-65C3EAE9FD4A}" destId="{082BEA0F-B2D8-4D38-9560-2ADB4B7B9AA0}" srcOrd="1" destOrd="0" presId="urn:microsoft.com/office/officeart/2005/8/layout/process4"/>
    <dgm:cxn modelId="{B08249B4-D3C5-4E0E-B956-096B4D378690}" type="presParOf" srcId="{0237703D-DC3C-4136-B609-2D56AB41F58D}" destId="{9801F692-360D-4F99-AC4B-DA43DB9B6FFF}" srcOrd="5" destOrd="0" presId="urn:microsoft.com/office/officeart/2005/8/layout/process4"/>
    <dgm:cxn modelId="{D11D1585-CDDF-4C1D-8B7F-707D4E6B36DB}" type="presParOf" srcId="{0237703D-DC3C-4136-B609-2D56AB41F58D}" destId="{01BF8FF7-D416-43DB-8BD8-2DB66401E802}" srcOrd="6" destOrd="0" presId="urn:microsoft.com/office/officeart/2005/8/layout/process4"/>
    <dgm:cxn modelId="{3175CCD7-1027-4BA6-BD33-6487A0D07FF4}" type="presParOf" srcId="{01BF8FF7-D416-43DB-8BD8-2DB66401E802}" destId="{7960D832-E168-4CD3-A5F5-28B1EC03238D}" srcOrd="0" destOrd="0" presId="urn:microsoft.com/office/officeart/2005/8/layout/process4"/>
    <dgm:cxn modelId="{54A45C14-86A4-4AC6-84C4-FD0228286718}" type="presParOf" srcId="{01BF8FF7-D416-43DB-8BD8-2DB66401E802}" destId="{68497000-2147-4EF5-8C98-70A451709E0D}" srcOrd="1" destOrd="0" presId="urn:microsoft.com/office/officeart/2005/8/layout/process4"/>
    <dgm:cxn modelId="{8C36D977-586A-463A-9A44-7FA254AD9D55}" type="presParOf" srcId="{01BF8FF7-D416-43DB-8BD8-2DB66401E802}" destId="{A6BFD764-B90E-4EF0-BC22-42D6B098777D}" srcOrd="2" destOrd="0" presId="urn:microsoft.com/office/officeart/2005/8/layout/process4"/>
    <dgm:cxn modelId="{47879C55-D0CC-4360-8485-F2D439DA03F6}" type="presParOf" srcId="{A6BFD764-B90E-4EF0-BC22-42D6B098777D}" destId="{A190CBB5-0450-4FDD-9FAA-7E67CCB4C828}" srcOrd="0" destOrd="0" presId="urn:microsoft.com/office/officeart/2005/8/layout/process4"/>
    <dgm:cxn modelId="{D1944ABD-D706-4CC2-B6CC-E654E8511357}" type="presParOf" srcId="{A6BFD764-B90E-4EF0-BC22-42D6B098777D}" destId="{80D6BD21-01B1-4CF3-9034-A72E8EF3B3B1}" srcOrd="1" destOrd="0" presId="urn:microsoft.com/office/officeart/2005/8/layout/process4"/>
    <dgm:cxn modelId="{89BE573C-7469-4AF1-91CF-2D86FBACE4C2}" type="presParOf" srcId="{0237703D-DC3C-4136-B609-2D56AB41F58D}" destId="{B96CF0B3-A1EA-43A8-AB5F-FC8E180C93FD}" srcOrd="7" destOrd="0" presId="urn:microsoft.com/office/officeart/2005/8/layout/process4"/>
    <dgm:cxn modelId="{5EE48A15-9AEF-4BFF-95E6-7D13A03458C2}" type="presParOf" srcId="{0237703D-DC3C-4136-B609-2D56AB41F58D}" destId="{2A77E336-61D4-4794-BEB6-FFEAAF472C3E}" srcOrd="8" destOrd="0" presId="urn:microsoft.com/office/officeart/2005/8/layout/process4"/>
    <dgm:cxn modelId="{7406F694-09C1-4933-B6A5-7F6938453128}" type="presParOf" srcId="{2A77E336-61D4-4794-BEB6-FFEAAF472C3E}" destId="{DD0F3B1E-2F8A-4F5A-AB8B-0A9F465089F3}" srcOrd="0" destOrd="0" presId="urn:microsoft.com/office/officeart/2005/8/layout/process4"/>
    <dgm:cxn modelId="{9FB6D1B6-7283-4B69-A7B3-469F1D13DFED}" type="presParOf" srcId="{2A77E336-61D4-4794-BEB6-FFEAAF472C3E}" destId="{415222FF-417E-4FC8-A342-C60AB3C92652}" srcOrd="1" destOrd="0" presId="urn:microsoft.com/office/officeart/2005/8/layout/process4"/>
    <dgm:cxn modelId="{DE454F3D-E168-42A7-85BE-2470EF22A65A}" type="presParOf" srcId="{2A77E336-61D4-4794-BEB6-FFEAAF472C3E}" destId="{A948BE77-EEB6-4956-B31F-9E51658B8675}" srcOrd="2" destOrd="0" presId="urn:microsoft.com/office/officeart/2005/8/layout/process4"/>
    <dgm:cxn modelId="{F043F0A3-4B09-49F4-9D1E-C9F90F7284A7}" type="presParOf" srcId="{A948BE77-EEB6-4956-B31F-9E51658B8675}" destId="{262B5A57-0E10-462F-8DD6-A18C277D6B26}" srcOrd="0" destOrd="0" presId="urn:microsoft.com/office/officeart/2005/8/layout/process4"/>
    <dgm:cxn modelId="{CF7A5F8F-7EBA-4056-BBFC-D7FE88A39F13}" type="presParOf" srcId="{A948BE77-EEB6-4956-B31F-9E51658B8675}" destId="{01A69043-C9F4-4F64-BBB1-A4C97F3E0F69}" srcOrd="1" destOrd="0" presId="urn:microsoft.com/office/officeart/2005/8/layout/process4"/>
    <dgm:cxn modelId="{022336DE-89F4-4162-8332-D611B9CEAC29}" type="presParOf" srcId="{A948BE77-EEB6-4956-B31F-9E51658B8675}" destId="{D06F81AF-3FD4-4EFB-9B2F-80D2E99D855C}" srcOrd="2" destOrd="0" presId="urn:microsoft.com/office/officeart/2005/8/layout/process4"/>
    <dgm:cxn modelId="{BFA8E5CC-4331-4D4A-BCD5-CC8613983149}" type="presParOf" srcId="{0237703D-DC3C-4136-B609-2D56AB41F58D}" destId="{3422AD21-0BDE-4E06-A545-C74370792B7D}" srcOrd="9" destOrd="0" presId="urn:microsoft.com/office/officeart/2005/8/layout/process4"/>
    <dgm:cxn modelId="{CEFE159B-EBCE-491E-B6BC-93035A41BAC3}" type="presParOf" srcId="{0237703D-DC3C-4136-B609-2D56AB41F58D}" destId="{7A7EFE2C-75D4-421F-8CE1-4483F69BFE27}" srcOrd="10" destOrd="0" presId="urn:microsoft.com/office/officeart/2005/8/layout/process4"/>
    <dgm:cxn modelId="{354A201C-5850-425A-9643-B192A61C0984}" type="presParOf" srcId="{7A7EFE2C-75D4-421F-8CE1-4483F69BFE27}" destId="{1622A2FF-375E-4F0F-8324-1C759A961B89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B28AD9-F7BE-42B2-BDD4-E497B02F97A5}">
      <dsp:nvSpPr>
        <dsp:cNvPr id="0" name=""/>
        <dsp:cNvSpPr/>
      </dsp:nvSpPr>
      <dsp:spPr>
        <a:xfrm>
          <a:off x="0" y="68981"/>
          <a:ext cx="60960" cy="90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 dirty="0"/>
            <a:t>Crowd Output</a:t>
          </a:r>
        </a:p>
      </dsp:txBody>
      <dsp:txXfrm>
        <a:off x="0" y="68981"/>
        <a:ext cx="60960" cy="9053"/>
      </dsp:txXfrm>
    </dsp:sp>
    <dsp:sp modelId="{13FDF490-B91C-4CD6-8596-0A4AF589843C}">
      <dsp:nvSpPr>
        <dsp:cNvPr id="0" name=""/>
        <dsp:cNvSpPr/>
      </dsp:nvSpPr>
      <dsp:spPr>
        <a:xfrm rot="10800000">
          <a:off x="0" y="55192"/>
          <a:ext cx="60960" cy="13924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 dirty="0"/>
            <a:t>Classification Decoder Network</a:t>
          </a:r>
        </a:p>
      </dsp:txBody>
      <dsp:txXfrm rot="-10800000">
        <a:off x="0" y="55192"/>
        <a:ext cx="60960" cy="4887"/>
      </dsp:txXfrm>
    </dsp:sp>
    <dsp:sp modelId="{1703966E-4BBB-43E3-964F-93E9135FACF2}">
      <dsp:nvSpPr>
        <dsp:cNvPr id="0" name=""/>
        <dsp:cNvSpPr/>
      </dsp:nvSpPr>
      <dsp:spPr>
        <a:xfrm>
          <a:off x="0" y="60079"/>
          <a:ext cx="60960" cy="41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6350" rIns="3556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 dirty="0"/>
            <a:t>Generates Density Map</a:t>
          </a:r>
        </a:p>
      </dsp:txBody>
      <dsp:txXfrm>
        <a:off x="0" y="60079"/>
        <a:ext cx="60960" cy="4163"/>
      </dsp:txXfrm>
    </dsp:sp>
    <dsp:sp modelId="{8BE0FF32-B73D-45BE-8952-7B15D4DB300D}">
      <dsp:nvSpPr>
        <dsp:cNvPr id="0" name=""/>
        <dsp:cNvSpPr/>
      </dsp:nvSpPr>
      <dsp:spPr>
        <a:xfrm rot="10800000">
          <a:off x="0" y="60065"/>
          <a:ext cx="60960" cy="13924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 dirty="0"/>
            <a:t>Shunting  Inhibition Module</a:t>
          </a:r>
        </a:p>
      </dsp:txBody>
      <dsp:txXfrm rot="-10800000">
        <a:off x="0" y="60065"/>
        <a:ext cx="60960" cy="4887"/>
      </dsp:txXfrm>
    </dsp:sp>
    <dsp:sp modelId="{AEEAF0ED-782E-4247-8B61-2E72CB06E413}">
      <dsp:nvSpPr>
        <dsp:cNvPr id="0" name=""/>
        <dsp:cNvSpPr/>
      </dsp:nvSpPr>
      <dsp:spPr>
        <a:xfrm>
          <a:off x="0" y="46291"/>
          <a:ext cx="30480" cy="41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6350" rIns="3556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/>
            <a:t>Enhances Key Features</a:t>
          </a:r>
          <a:endParaRPr lang="en-IN" sz="500" kern="1200" dirty="0"/>
        </a:p>
      </dsp:txBody>
      <dsp:txXfrm>
        <a:off x="0" y="46291"/>
        <a:ext cx="30480" cy="4163"/>
      </dsp:txXfrm>
    </dsp:sp>
    <dsp:sp modelId="{082BEA0F-B2D8-4D38-9560-2ADB4B7B9AA0}">
      <dsp:nvSpPr>
        <dsp:cNvPr id="0" name=""/>
        <dsp:cNvSpPr/>
      </dsp:nvSpPr>
      <dsp:spPr>
        <a:xfrm>
          <a:off x="30480" y="46291"/>
          <a:ext cx="30480" cy="41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6350" rIns="3556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 dirty="0"/>
            <a:t>Suppresses </a:t>
          </a:r>
          <a:r>
            <a:rPr lang="en-IN" sz="500" kern="1200"/>
            <a:t>Background Noise</a:t>
          </a:r>
          <a:endParaRPr lang="en-IN" sz="500" kern="1200" dirty="0"/>
        </a:p>
      </dsp:txBody>
      <dsp:txXfrm>
        <a:off x="30480" y="46291"/>
        <a:ext cx="30480" cy="4163"/>
      </dsp:txXfrm>
    </dsp:sp>
    <dsp:sp modelId="{68497000-2147-4EF5-8C98-70A451709E0D}">
      <dsp:nvSpPr>
        <dsp:cNvPr id="0" name=""/>
        <dsp:cNvSpPr/>
      </dsp:nvSpPr>
      <dsp:spPr>
        <a:xfrm rot="10800000">
          <a:off x="0" y="27614"/>
          <a:ext cx="60960" cy="13924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/>
            <a:t>Feature Extraction (Encoder)</a:t>
          </a:r>
          <a:endParaRPr lang="en-IN" sz="500" kern="1200" dirty="0"/>
        </a:p>
      </dsp:txBody>
      <dsp:txXfrm rot="-10800000">
        <a:off x="0" y="27614"/>
        <a:ext cx="60960" cy="4887"/>
      </dsp:txXfrm>
    </dsp:sp>
    <dsp:sp modelId="{A190CBB5-0450-4FDD-9FAA-7E67CCB4C828}">
      <dsp:nvSpPr>
        <dsp:cNvPr id="0" name=""/>
        <dsp:cNvSpPr/>
      </dsp:nvSpPr>
      <dsp:spPr>
        <a:xfrm>
          <a:off x="0" y="32502"/>
          <a:ext cx="30480" cy="41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6350" rIns="3556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/>
            <a:t>EfficientNet-B4 Backbone</a:t>
          </a:r>
          <a:endParaRPr lang="en-IN" sz="500" kern="1200" dirty="0"/>
        </a:p>
      </dsp:txBody>
      <dsp:txXfrm>
        <a:off x="0" y="32502"/>
        <a:ext cx="30480" cy="4163"/>
      </dsp:txXfrm>
    </dsp:sp>
    <dsp:sp modelId="{80D6BD21-01B1-4CF3-9034-A72E8EF3B3B1}">
      <dsp:nvSpPr>
        <dsp:cNvPr id="0" name=""/>
        <dsp:cNvSpPr/>
      </dsp:nvSpPr>
      <dsp:spPr>
        <a:xfrm>
          <a:off x="30480" y="32502"/>
          <a:ext cx="30480" cy="41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6350" rIns="3556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 dirty="0"/>
            <a:t>Multi-scale Feature Extraction</a:t>
          </a:r>
        </a:p>
      </dsp:txBody>
      <dsp:txXfrm>
        <a:off x="30480" y="32502"/>
        <a:ext cx="30480" cy="4163"/>
      </dsp:txXfrm>
    </dsp:sp>
    <dsp:sp modelId="{415222FF-417E-4FC8-A342-C60AB3C92652}">
      <dsp:nvSpPr>
        <dsp:cNvPr id="0" name=""/>
        <dsp:cNvSpPr/>
      </dsp:nvSpPr>
      <dsp:spPr>
        <a:xfrm rot="10800000">
          <a:off x="0" y="13825"/>
          <a:ext cx="60960" cy="13924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/>
            <a:t>Pre - Processing</a:t>
          </a:r>
          <a:endParaRPr lang="en-IN" sz="500" kern="1200" dirty="0"/>
        </a:p>
      </dsp:txBody>
      <dsp:txXfrm rot="-10800000">
        <a:off x="0" y="13825"/>
        <a:ext cx="60960" cy="4887"/>
      </dsp:txXfrm>
    </dsp:sp>
    <dsp:sp modelId="{262B5A57-0E10-462F-8DD6-A18C277D6B26}">
      <dsp:nvSpPr>
        <dsp:cNvPr id="0" name=""/>
        <dsp:cNvSpPr/>
      </dsp:nvSpPr>
      <dsp:spPr>
        <a:xfrm>
          <a:off x="29" y="18713"/>
          <a:ext cx="20300" cy="41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6350" rIns="3556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 dirty="0"/>
            <a:t>Image Resizing</a:t>
          </a:r>
        </a:p>
      </dsp:txBody>
      <dsp:txXfrm>
        <a:off x="29" y="18713"/>
        <a:ext cx="20300" cy="4163"/>
      </dsp:txXfrm>
    </dsp:sp>
    <dsp:sp modelId="{01A69043-C9F4-4F64-BBB1-A4C97F3E0F69}">
      <dsp:nvSpPr>
        <dsp:cNvPr id="0" name=""/>
        <dsp:cNvSpPr/>
      </dsp:nvSpPr>
      <dsp:spPr>
        <a:xfrm>
          <a:off x="20329" y="18713"/>
          <a:ext cx="20300" cy="41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6350" rIns="3556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/>
            <a:t>Normalization</a:t>
          </a:r>
          <a:endParaRPr lang="en-IN" sz="500" kern="1200" dirty="0"/>
        </a:p>
      </dsp:txBody>
      <dsp:txXfrm>
        <a:off x="20329" y="18713"/>
        <a:ext cx="20300" cy="4163"/>
      </dsp:txXfrm>
    </dsp:sp>
    <dsp:sp modelId="{D06F81AF-3FD4-4EFB-9B2F-80D2E99D855C}">
      <dsp:nvSpPr>
        <dsp:cNvPr id="0" name=""/>
        <dsp:cNvSpPr/>
      </dsp:nvSpPr>
      <dsp:spPr>
        <a:xfrm>
          <a:off x="40630" y="18713"/>
          <a:ext cx="20300" cy="41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6350" rIns="3556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/>
            <a:t>Density Map Generation</a:t>
          </a:r>
          <a:endParaRPr lang="en-IN" sz="500" kern="1200" dirty="0"/>
        </a:p>
      </dsp:txBody>
      <dsp:txXfrm>
        <a:off x="40630" y="18713"/>
        <a:ext cx="20300" cy="4163"/>
      </dsp:txXfrm>
    </dsp:sp>
    <dsp:sp modelId="{1622A2FF-375E-4F0F-8324-1C759A961B89}">
      <dsp:nvSpPr>
        <dsp:cNvPr id="0" name=""/>
        <dsp:cNvSpPr/>
      </dsp:nvSpPr>
      <dsp:spPr>
        <a:xfrm rot="10800000">
          <a:off x="0" y="36"/>
          <a:ext cx="60960" cy="13924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00" kern="1200" dirty="0"/>
            <a:t>Input Crowd Image</a:t>
          </a:r>
        </a:p>
      </dsp:txBody>
      <dsp:txXfrm rot="10800000">
        <a:off x="0" y="36"/>
        <a:ext cx="60960" cy="90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199655-05E8-4463-9482-2D23FD405AF3}" type="datetimeFigureOut">
              <a:rPr lang="en-IN" smtClean="0"/>
              <a:t>09-02-2026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9CC48-2212-46F0-B96C-6F8104E82434}" type="slidenum">
              <a:rPr lang="en-IN" smtClean="0"/>
              <a:t>‹#›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385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4582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E0E28-087F-4BBF-B8BC-055CB0BBD464}" type="datetimeFigureOut">
              <a:rPr lang="en-IN" smtClean="0"/>
              <a:t>09-02-2026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5E3DF0-35B4-40E5-AC91-1A2000F81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51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5E3DF0-35B4-40E5-AC91-1A2000F8127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7383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FB5A5-9AD5-4C5E-A5FC-411B4C382AB6}" type="datetime1">
              <a:rPr lang="en-IN" smtClean="0"/>
              <a:t>09-02-2026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652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DDBB6-CEFF-4F52-85D4-2806C50501D3}" type="datetime1">
              <a:rPr lang="en-IN" smtClean="0"/>
              <a:t>09-02-2026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3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F3F4F-2379-4AAE-852C-45DA149BAF29}" type="datetime1">
              <a:rPr lang="en-IN" smtClean="0"/>
              <a:t>09-02-2026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206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A069-8CF8-43D5-890A-A44A98E25D4C}" type="datetime1">
              <a:rPr lang="en-IN" smtClean="0"/>
              <a:t>09-02-2026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02064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76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AE7CB-7D39-466B-8634-DE2E8DBAAAAB}" type="datetime1">
              <a:rPr lang="en-IN" smtClean="0"/>
              <a:t>09-02-2026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791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D4CE5-D04D-409B-9869-5DBF0E4AD9AC}" type="datetime1">
              <a:rPr lang="en-IN" smtClean="0"/>
              <a:t>09-02-2026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758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3E3F0-3239-452D-89E4-50B40260EA65}" type="datetime1">
              <a:rPr lang="en-IN" smtClean="0"/>
              <a:t>09-02-2026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2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51DC4-E4E5-478F-B8AD-62EAD6D9AE26}" type="datetime1">
              <a:rPr lang="en-IN" smtClean="0"/>
              <a:t>09-02-2026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415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8CCD1-712E-439D-A2B1-47B4864D2FAB}" type="datetime1">
              <a:rPr lang="en-IN" smtClean="0"/>
              <a:t>09-02-2026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62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42DC-6938-4DE2-8836-2262FC4648C6}" type="datetime1">
              <a:rPr lang="en-IN" smtClean="0"/>
              <a:t>09-02-2026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1320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00E9A-9EA9-4B6C-B63C-A773486B3B4C}" type="datetime1">
              <a:rPr lang="en-IN" smtClean="0"/>
              <a:t>09-02-2026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2278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3322B-0C8F-4E46-AC65-0C697070F09E}" type="datetime1">
              <a:rPr lang="en-IN" smtClean="0"/>
              <a:t>09-02-2026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Review No.  3       Batch No.   AB7       Department of CSE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51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measen.2023.100723" TargetMode="External"/><Relationship Id="rId2" Type="http://schemas.openxmlformats.org/officeDocument/2006/relationships/hyperlink" Target="https://doi.org/10.18653/v1/P17-114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8653/v1/2022.acl-long.358" TargetMode="External"/><Relationship Id="rId4" Type="http://schemas.openxmlformats.org/officeDocument/2006/relationships/hyperlink" Target="https://doi.org/20.24778/3257794.3257797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CD1E-CE49-9C56-B94F-276875E4BD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473" y="1614197"/>
            <a:ext cx="10299441" cy="3041780"/>
          </a:xfrm>
        </p:spPr>
        <p:txBody>
          <a:bodyPr>
            <a:noAutofit/>
          </a:bodyPr>
          <a:lstStyle/>
          <a:p>
            <a:r>
              <a:rPr lang="en-US" sz="6600" b="1" dirty="0">
                <a:solidFill>
                  <a:srgbClr val="FF0000"/>
                </a:solidFill>
              </a:rPr>
              <a:t>Semantic-Augmented Prompt-Guided Sketch Filling for Text-to-SQL Generation</a:t>
            </a:r>
            <a:endParaRPr lang="en-IN" sz="6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4A291-3840-A232-5FDD-C957319B9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574E5-84A6-D65B-08F8-6ABFAD255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Batch No.   BB6      Department of CSE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AE83-E101-7788-5957-F7FCBA3F0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</a:t>
            </a:fld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1C1983-F81B-E494-6D2E-28B0DBB06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674"/>
            <a:ext cx="3762900" cy="57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15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b="1" dirty="0"/>
              <a:t>Develop</a:t>
            </a:r>
            <a:r>
              <a:rPr lang="en-US" sz="2600" dirty="0"/>
              <a:t> a framework that converts natural-language queries into SQL using </a:t>
            </a:r>
            <a:r>
              <a:rPr lang="en-US" sz="2600" b="1" dirty="0"/>
              <a:t>Prompt-Guided Sketch Filling</a:t>
            </a:r>
            <a:r>
              <a:rPr lang="en-US" sz="2600" dirty="0"/>
              <a:t>.</a:t>
            </a:r>
          </a:p>
          <a:p>
            <a:r>
              <a:rPr lang="en-US" sz="2600" b="1" dirty="0"/>
              <a:t>Integrate</a:t>
            </a:r>
            <a:r>
              <a:rPr lang="en-US" sz="2600" dirty="0"/>
              <a:t> a </a:t>
            </a:r>
            <a:r>
              <a:rPr lang="en-US" sz="2600" b="1" dirty="0"/>
              <a:t>schema-aware attention mechanism</a:t>
            </a:r>
            <a:r>
              <a:rPr lang="en-US" sz="2600" dirty="0"/>
              <a:t> to capture relationships between user intent and database structure.</a:t>
            </a:r>
          </a:p>
          <a:p>
            <a:r>
              <a:rPr lang="en-US" sz="2600" b="1" dirty="0"/>
              <a:t>Ensure</a:t>
            </a:r>
            <a:r>
              <a:rPr lang="en-US" sz="2600" dirty="0"/>
              <a:t> syntactic correctness and semantic accuracy by completing predefined SQL templates rather than generating full queries.</a:t>
            </a:r>
          </a:p>
          <a:p>
            <a:r>
              <a:rPr lang="en-US" sz="2600" b="1" dirty="0"/>
              <a:t>Evaluate</a:t>
            </a:r>
            <a:r>
              <a:rPr lang="en-US" sz="2600" dirty="0"/>
              <a:t> the system using </a:t>
            </a:r>
            <a:r>
              <a:rPr lang="en-US" sz="2600" b="1" dirty="0"/>
              <a:t>Logical-Form (LF)</a:t>
            </a:r>
            <a:r>
              <a:rPr lang="en-US" sz="2600" dirty="0"/>
              <a:t> and </a:t>
            </a:r>
            <a:r>
              <a:rPr lang="en-US" sz="2600" b="1" dirty="0"/>
              <a:t>Execution (EX)</a:t>
            </a:r>
            <a:r>
              <a:rPr lang="en-US" sz="2600" dirty="0"/>
              <a:t> accuracies on the </a:t>
            </a:r>
            <a:r>
              <a:rPr lang="en-US" sz="2600" dirty="0" err="1"/>
              <a:t>WikiSQL</a:t>
            </a:r>
            <a:r>
              <a:rPr lang="en-US" sz="2600" dirty="0"/>
              <a:t> dataset.</a:t>
            </a:r>
          </a:p>
          <a:p>
            <a:r>
              <a:rPr lang="en-US" sz="2600" b="1" dirty="0"/>
              <a:t>Compare</a:t>
            </a:r>
            <a:r>
              <a:rPr lang="en-US" sz="2600" dirty="0"/>
              <a:t> the model’s performance with baselines such as </a:t>
            </a:r>
            <a:r>
              <a:rPr lang="en-US" sz="2600" dirty="0" err="1"/>
              <a:t>SQLNet</a:t>
            </a:r>
            <a:r>
              <a:rPr lang="en-US" sz="2600" dirty="0"/>
              <a:t>, Sketch-BERT, and T5-Base to validate improvements.</a:t>
            </a:r>
          </a:p>
          <a:p>
            <a:endParaRPr lang="en-US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D0A2E5-1D96-2644-AD07-BB26F5C22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B87A48-10C8-D9FC-79B2-BD418572E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10593-8210-1B12-6E36-5D96251AE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123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3135"/>
            <a:ext cx="10311882" cy="4419986"/>
          </a:xfrm>
        </p:spPr>
        <p:txBody>
          <a:bodyPr>
            <a:normAutofit lnSpcReduction="10000"/>
          </a:bodyPr>
          <a:lstStyle/>
          <a:p>
            <a:r>
              <a:rPr lang="en-IN" dirty="0"/>
              <a:t>The system uses a </a:t>
            </a:r>
            <a:r>
              <a:rPr lang="en-IN" b="1" dirty="0"/>
              <a:t>Prompt-Guided Sketch Filling</a:t>
            </a:r>
            <a:r>
              <a:rPr lang="en-IN" dirty="0"/>
              <a:t> approach.</a:t>
            </a:r>
          </a:p>
          <a:p>
            <a:r>
              <a:rPr lang="en-IN" dirty="0"/>
              <a:t>A predefined SQL sketch template is used to guide the model.</a:t>
            </a:r>
          </a:p>
          <a:p>
            <a:r>
              <a:rPr lang="en-IN" dirty="0"/>
              <a:t>The </a:t>
            </a:r>
            <a:r>
              <a:rPr lang="en-IN" b="1" dirty="0"/>
              <a:t>T5 Transformer</a:t>
            </a:r>
            <a:r>
              <a:rPr lang="en-IN" dirty="0"/>
              <a:t> processes natural language queries along with schema details.</a:t>
            </a:r>
          </a:p>
          <a:p>
            <a:r>
              <a:rPr lang="en-IN" dirty="0"/>
              <a:t>Structured prompts combine:</a:t>
            </a:r>
          </a:p>
          <a:p>
            <a:pPr lvl="1"/>
            <a:r>
              <a:rPr lang="en-IN" dirty="0"/>
              <a:t>User Query</a:t>
            </a:r>
          </a:p>
          <a:p>
            <a:pPr lvl="1"/>
            <a:r>
              <a:rPr lang="en-IN" dirty="0"/>
              <a:t>Table Schema</a:t>
            </a:r>
          </a:p>
          <a:p>
            <a:pPr lvl="1"/>
            <a:r>
              <a:rPr lang="en-IN" dirty="0"/>
              <a:t>SQL Sketch</a:t>
            </a:r>
          </a:p>
          <a:p>
            <a:r>
              <a:rPr lang="en-IN" dirty="0"/>
              <a:t>The model fills placeholders such as</a:t>
            </a:r>
            <a:br>
              <a:rPr lang="en-IN" dirty="0"/>
            </a:br>
            <a:r>
              <a:rPr lang="en-IN" dirty="0"/>
              <a:t>[SELECT_COL], [COND_COL], [OP], [VALUE]</a:t>
            </a:r>
            <a:br>
              <a:rPr lang="en-IN" dirty="0"/>
            </a:br>
            <a:r>
              <a:rPr lang="en-IN" dirty="0"/>
              <a:t>to generate a complete SQL query.</a:t>
            </a:r>
          </a:p>
          <a:p>
            <a:pPr marL="0" indent="0" algn="just">
              <a:buNone/>
            </a:pPr>
            <a:endParaRPr lang="en-IN" sz="24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9C30C-63EB-EF97-A751-E264CA054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EFC3-2038-453C-A4D0-DE431556F5AF}" type="datetime1">
              <a:rPr lang="en-IN" smtClean="0"/>
              <a:t>09-02-2026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6D0FB8-9386-11A3-420F-B6BD7CDDF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3D8B02-4971-6AFD-3523-84E9F2181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456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6F655-7586-2C29-0294-714F3846A5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3BE87E1-54BA-D916-E758-DD8E127D1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1"/>
            <a:ext cx="10173182" cy="905068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D3FBFB-5058-73EF-3ADF-40118A567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EFC3-2038-453C-A4D0-DE431556F5AF}" type="datetime1">
              <a:rPr lang="en-IN" smtClean="0"/>
              <a:t>09-02-2026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F6D433-A20F-FB5F-9EDE-EC5E8CA42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6A2B2-9BAC-5BF9-165E-25F7525E1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12</a:t>
            </a:fld>
            <a:endParaRPr lang="en-IN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C835BAF-2804-D3D0-A482-3503A27427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17241" y="691894"/>
            <a:ext cx="12297747" cy="5914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200" b="1" dirty="0"/>
              <a:t>Methodology – Detailed Steps</a:t>
            </a:r>
          </a:p>
          <a:p>
            <a:r>
              <a:rPr lang="en-US" sz="2200" b="1" dirty="0"/>
              <a:t>Input Processing</a:t>
            </a:r>
            <a:endParaRPr lang="en-US" sz="2200" dirty="0"/>
          </a:p>
          <a:p>
            <a:pPr lvl="1"/>
            <a:r>
              <a:rPr lang="en-US" sz="2200" dirty="0"/>
              <a:t>Accepts a natural language question from the user.</a:t>
            </a:r>
          </a:p>
          <a:p>
            <a:pPr lvl="1"/>
            <a:r>
              <a:rPr lang="en-US" sz="2200" dirty="0"/>
              <a:t>Extracts the related database schema (table + column names).</a:t>
            </a:r>
          </a:p>
          <a:p>
            <a:r>
              <a:rPr lang="en-US" sz="2200" b="1" dirty="0"/>
              <a:t>Prompt Construction</a:t>
            </a:r>
            <a:endParaRPr lang="en-US" sz="2200" dirty="0"/>
          </a:p>
          <a:p>
            <a:pPr lvl="1"/>
            <a:r>
              <a:rPr lang="en-US" sz="2200" dirty="0"/>
              <a:t>Combines the user query with schema into a </a:t>
            </a:r>
            <a:r>
              <a:rPr lang="en-US" sz="2200" b="1" dirty="0"/>
              <a:t>structured prompt</a:t>
            </a:r>
            <a:r>
              <a:rPr lang="en-US" sz="2200" dirty="0"/>
              <a:t>.</a:t>
            </a:r>
          </a:p>
          <a:p>
            <a:r>
              <a:rPr lang="en-US" sz="2200" b="1" dirty="0"/>
              <a:t>SQL Sketch Generation</a:t>
            </a:r>
            <a:endParaRPr lang="en-US" sz="2200" dirty="0"/>
          </a:p>
          <a:p>
            <a:pPr lvl="1"/>
            <a:r>
              <a:rPr lang="en-US" sz="2200" dirty="0"/>
              <a:t>A predefined SQL template containing placeholders is prepared.</a:t>
            </a:r>
          </a:p>
          <a:p>
            <a:r>
              <a:rPr lang="en-US" sz="2200" b="1" dirty="0"/>
              <a:t>Sketch Filling Using T5</a:t>
            </a:r>
            <a:endParaRPr lang="en-US" sz="2200" dirty="0"/>
          </a:p>
          <a:p>
            <a:pPr lvl="1"/>
            <a:r>
              <a:rPr lang="en-US" sz="2200" dirty="0"/>
              <a:t>The T5 decoder predicts the correct values for each placeholder.</a:t>
            </a:r>
          </a:p>
          <a:p>
            <a:r>
              <a:rPr lang="en-US" sz="2200" b="1" dirty="0"/>
              <a:t>Final SQL Query Generation</a:t>
            </a:r>
            <a:endParaRPr lang="en-US" sz="2200" dirty="0"/>
          </a:p>
          <a:p>
            <a:pPr lvl="1"/>
            <a:r>
              <a:rPr lang="en-US" sz="2200" dirty="0"/>
              <a:t>The filled sketch becomes a complete, executable SQL command.</a:t>
            </a:r>
          </a:p>
          <a:p>
            <a:r>
              <a:rPr lang="en-US" sz="2200" b="1" dirty="0"/>
              <a:t>Execution &amp; Result Retrieval</a:t>
            </a:r>
            <a:endParaRPr lang="en-US" sz="2200" dirty="0"/>
          </a:p>
          <a:p>
            <a:pPr lvl="1"/>
            <a:r>
              <a:rPr lang="en-US" sz="2200" dirty="0"/>
              <a:t>SQL is run on the database to fetch results.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526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OR FLOW DIAGRAM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51599E77-87CF-CD8C-37E9-2430DE961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30297D37-029A-2D84-2CAD-F10CB6411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88864D5-3D7D-BD9C-033A-839174554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13</a:t>
            </a:fld>
            <a:endParaRPr lang="en-IN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2A8AD2D-142C-6136-0048-AB9E92CD4F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4301609"/>
              </p:ext>
            </p:extLst>
          </p:nvPr>
        </p:nvGraphicFramePr>
        <p:xfrm>
          <a:off x="13980160" y="6106160"/>
          <a:ext cx="60960" cy="78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829927D1-3BBD-3993-F8D2-5926BA273C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618" y="1341120"/>
            <a:ext cx="9406102" cy="476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29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Implementation Overview</a:t>
            </a:r>
          </a:p>
          <a:p>
            <a:r>
              <a:rPr lang="en-US" dirty="0"/>
              <a:t>The proposed system is implemented using the </a:t>
            </a:r>
            <a:r>
              <a:rPr lang="en-US" b="1" dirty="0"/>
              <a:t>T5 Transformer</a:t>
            </a:r>
            <a:r>
              <a:rPr lang="en-US" dirty="0"/>
              <a:t> architecture.</a:t>
            </a:r>
          </a:p>
          <a:p>
            <a:r>
              <a:rPr lang="en-US" dirty="0"/>
              <a:t>A </a:t>
            </a:r>
            <a:r>
              <a:rPr lang="en-US" b="1" dirty="0"/>
              <a:t>structured prompt</a:t>
            </a:r>
            <a:r>
              <a:rPr lang="en-US" dirty="0"/>
              <a:t> is generated using the user query, table schema, and SQL sketch template.</a:t>
            </a:r>
          </a:p>
          <a:p>
            <a:r>
              <a:rPr lang="en-US" dirty="0"/>
              <a:t>The model is trained on the </a:t>
            </a:r>
            <a:r>
              <a:rPr lang="en-US" b="1" dirty="0" err="1"/>
              <a:t>WikiSQL</a:t>
            </a:r>
            <a:r>
              <a:rPr lang="en-US" b="1" dirty="0"/>
              <a:t> dataset</a:t>
            </a:r>
            <a:r>
              <a:rPr lang="en-US" dirty="0"/>
              <a:t> with 80,000+ question–SQL pairs.</a:t>
            </a:r>
          </a:p>
          <a:p>
            <a:r>
              <a:rPr lang="en-US" dirty="0"/>
              <a:t>SQL generation is performed through </a:t>
            </a:r>
            <a:r>
              <a:rPr lang="en-US" b="1" dirty="0"/>
              <a:t>sketch filling</a:t>
            </a:r>
            <a:r>
              <a:rPr lang="en-US" dirty="0"/>
              <a:t>, ensuring syntactic correctness.</a:t>
            </a:r>
          </a:p>
          <a:p>
            <a:r>
              <a:rPr lang="en-US" dirty="0"/>
              <a:t>Output SQL queries are validated through </a:t>
            </a:r>
            <a:r>
              <a:rPr lang="en-US" b="1" dirty="0"/>
              <a:t>execution accuracy</a:t>
            </a:r>
            <a:r>
              <a:rPr lang="en-US" dirty="0"/>
              <a:t> on real database tables.</a:t>
            </a:r>
          </a:p>
          <a:p>
            <a:pPr marL="457200" lvl="1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0DBA71-92D9-8A6D-9D6B-04377BA9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3B5A2-F818-84B9-F8FC-4A1BB93B8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F0A31-B71C-661A-832E-FC6569D97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80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D46B15-1824-5F2B-27DE-CC6933268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9AA4036-ED58-64EB-DA7D-F1E507733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DCD899B-D0E5-2C5D-037C-E52CCC60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2857"/>
            <a:ext cx="10515600" cy="454410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b="1" dirty="0"/>
              <a:t>Technologies and Tools</a:t>
            </a:r>
          </a:p>
          <a:p>
            <a:r>
              <a:rPr lang="en-IN" b="1" dirty="0"/>
              <a:t>Programming Language:</a:t>
            </a:r>
            <a:r>
              <a:rPr lang="en-IN" dirty="0"/>
              <a:t> Python</a:t>
            </a:r>
          </a:p>
          <a:p>
            <a:r>
              <a:rPr lang="en-IN" b="1" dirty="0"/>
              <a:t>Framework:</a:t>
            </a:r>
            <a:r>
              <a:rPr lang="en-IN" dirty="0"/>
              <a:t> </a:t>
            </a:r>
            <a:r>
              <a:rPr lang="en-IN" dirty="0" err="1"/>
              <a:t>PyTorch</a:t>
            </a:r>
            <a:endParaRPr lang="en-IN" dirty="0"/>
          </a:p>
          <a:p>
            <a:r>
              <a:rPr lang="en-IN" b="1" dirty="0"/>
              <a:t>Model:</a:t>
            </a:r>
            <a:r>
              <a:rPr lang="en-IN" dirty="0"/>
              <a:t> T5-base (Text-to-Text Transformer)</a:t>
            </a:r>
          </a:p>
          <a:p>
            <a:r>
              <a:rPr lang="en-IN" b="1" dirty="0"/>
              <a:t>Key Libraries:</a:t>
            </a:r>
            <a:endParaRPr lang="en-IN" dirty="0"/>
          </a:p>
          <a:p>
            <a:pPr lvl="1"/>
            <a:r>
              <a:rPr lang="en-IN" dirty="0" err="1"/>
              <a:t>HuggingFace</a:t>
            </a:r>
            <a:r>
              <a:rPr lang="en-IN" dirty="0"/>
              <a:t> Transformers</a:t>
            </a:r>
          </a:p>
          <a:p>
            <a:pPr lvl="1"/>
            <a:r>
              <a:rPr lang="en-IN" dirty="0"/>
              <a:t>NumPy &amp; Pandas</a:t>
            </a:r>
          </a:p>
          <a:p>
            <a:pPr lvl="1"/>
            <a:r>
              <a:rPr lang="en-IN" dirty="0"/>
              <a:t>JSON &amp; Tokenizers</a:t>
            </a:r>
          </a:p>
          <a:p>
            <a:r>
              <a:rPr lang="en-IN" b="1" dirty="0"/>
              <a:t>Hardware Environment:</a:t>
            </a:r>
            <a:endParaRPr lang="en-IN" dirty="0"/>
          </a:p>
          <a:p>
            <a:pPr lvl="1"/>
            <a:r>
              <a:rPr lang="en-IN" dirty="0"/>
              <a:t>Intel Core i7 Processor</a:t>
            </a:r>
          </a:p>
          <a:p>
            <a:pPr lvl="1"/>
            <a:r>
              <a:rPr lang="en-IN" dirty="0"/>
              <a:t>32GB RAM</a:t>
            </a:r>
          </a:p>
          <a:p>
            <a:pPr lvl="1"/>
            <a:r>
              <a:rPr lang="en-IN" dirty="0"/>
              <a:t>NVIDIA RTX 3060 GPU (22GB VRAM)</a:t>
            </a:r>
          </a:p>
          <a:p>
            <a:r>
              <a:rPr lang="en-IN" b="1" dirty="0"/>
              <a:t>Dataset Used:</a:t>
            </a:r>
            <a:r>
              <a:rPr lang="en-IN" dirty="0"/>
              <a:t> </a:t>
            </a:r>
            <a:r>
              <a:rPr lang="en-IN" dirty="0" err="1"/>
              <a:t>WikiSQL</a:t>
            </a:r>
            <a:r>
              <a:rPr lang="en-IN" dirty="0"/>
              <a:t> Benchmark Dataset</a:t>
            </a:r>
          </a:p>
          <a:p>
            <a:pPr marL="457200" lvl="1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EE6720-CB7B-643A-33CB-554352F92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7BA78-B17E-CAB6-9078-1C0482E2E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E5A45-6505-862F-4207-3B672A06B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095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7BEB2-C6CF-B185-8588-904B1338F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80CA1D4-DAA8-0990-F8A3-6913B2A72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CD0102C-5950-0837-43EF-545CA24D6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0302"/>
            <a:ext cx="10515600" cy="492666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1" dirty="0"/>
              <a:t>DATA PREPROCESSING PIPELINE</a:t>
            </a:r>
          </a:p>
          <a:p>
            <a:pPr marL="0" indent="0">
              <a:buNone/>
            </a:pPr>
            <a:r>
              <a:rPr lang="en-IN" b="1" dirty="0"/>
              <a:t> Preprocessing Steps:</a:t>
            </a:r>
          </a:p>
          <a:p>
            <a:r>
              <a:rPr lang="en-IN" b="1" dirty="0"/>
              <a:t>Text Normalization:</a:t>
            </a:r>
            <a:endParaRPr lang="en-IN" dirty="0"/>
          </a:p>
          <a:p>
            <a:pPr lvl="1"/>
            <a:r>
              <a:rPr lang="en-IN" dirty="0"/>
              <a:t>Convert all text to lowercase</a:t>
            </a:r>
          </a:p>
          <a:p>
            <a:pPr lvl="1"/>
            <a:r>
              <a:rPr lang="en-IN" dirty="0"/>
              <a:t>Remove unnecessary punctuation and spacing</a:t>
            </a:r>
          </a:p>
          <a:p>
            <a:r>
              <a:rPr lang="en-IN" b="1" dirty="0"/>
              <a:t>Schema Integration:</a:t>
            </a:r>
            <a:endParaRPr lang="en-IN" dirty="0"/>
          </a:p>
          <a:p>
            <a:pPr lvl="1"/>
            <a:r>
              <a:rPr lang="en-IN" dirty="0"/>
              <a:t>Embed table column names into structured prompts</a:t>
            </a:r>
          </a:p>
          <a:p>
            <a:r>
              <a:rPr lang="en-IN" b="1" dirty="0"/>
              <a:t>Prompt Construction Format:</a:t>
            </a:r>
            <a:endParaRPr lang="en-IN" dirty="0"/>
          </a:p>
          <a:p>
            <a:pPr lvl="1"/>
            <a:r>
              <a:rPr lang="en-IN" dirty="0"/>
              <a:t>generate </a:t>
            </a:r>
            <a:r>
              <a:rPr lang="en-IN" dirty="0" err="1"/>
              <a:t>sql</a:t>
            </a:r>
            <a:r>
              <a:rPr lang="en-IN" dirty="0"/>
              <a:t>: &lt;query&gt; | columns: col2, col2, col3</a:t>
            </a:r>
          </a:p>
          <a:p>
            <a:r>
              <a:rPr lang="en-IN" b="1" dirty="0"/>
              <a:t>Tokenization:</a:t>
            </a:r>
            <a:endParaRPr lang="en-IN" dirty="0"/>
          </a:p>
          <a:p>
            <a:pPr lvl="1"/>
            <a:r>
              <a:rPr lang="en-IN" dirty="0"/>
              <a:t>T5 tokenizer converts text into model-readable tokens</a:t>
            </a:r>
          </a:p>
          <a:p>
            <a:r>
              <a:rPr lang="en-IN" b="1" dirty="0"/>
              <a:t>Padding &amp; Truncation:</a:t>
            </a:r>
            <a:endParaRPr lang="en-IN" dirty="0"/>
          </a:p>
          <a:p>
            <a:pPr lvl="1"/>
            <a:r>
              <a:rPr lang="en-IN" dirty="0"/>
              <a:t>Standardize input lengths for efficient batching</a:t>
            </a:r>
          </a:p>
          <a:p>
            <a:r>
              <a:rPr lang="en-IN" b="1" dirty="0"/>
              <a:t>Tensor Conversion:</a:t>
            </a:r>
            <a:endParaRPr lang="en-IN" dirty="0"/>
          </a:p>
          <a:p>
            <a:pPr lvl="1"/>
            <a:r>
              <a:rPr lang="en-IN" dirty="0"/>
              <a:t>Convert processed data into </a:t>
            </a:r>
            <a:r>
              <a:rPr lang="en-IN" dirty="0" err="1"/>
              <a:t>PyTorch</a:t>
            </a:r>
            <a:r>
              <a:rPr lang="en-IN" dirty="0"/>
              <a:t> tensors for model training</a:t>
            </a:r>
          </a:p>
          <a:p>
            <a:pPr marL="457200" lvl="1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A28E59-9A47-4F7D-4CBE-F58A90F0C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F68CB1-CA7D-E7D7-612F-CF1E80738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086D1-F524-809F-149D-94FC84D6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16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E43AAD-EFF1-7EB3-63ED-3D40D16FC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376" y="1380931"/>
            <a:ext cx="4335624" cy="500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161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62EC6-4629-D97B-E467-B4EA42AD4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ADED352-D576-BEB4-6C87-D7E493279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803EE96-60FA-337B-35AF-9860097BC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7624"/>
            <a:ext cx="10515600" cy="488933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b="1" dirty="0"/>
              <a:t>MODEL ARCHITECTURE: T5 ENCODER</a:t>
            </a:r>
            <a:endParaRPr lang="en-US" b="1" dirty="0"/>
          </a:p>
          <a:p>
            <a:r>
              <a:rPr lang="en-US" dirty="0"/>
              <a:t>Receives the </a:t>
            </a:r>
            <a:r>
              <a:rPr lang="en-US" b="1" dirty="0"/>
              <a:t>combined structured prompt</a:t>
            </a:r>
            <a:r>
              <a:rPr lang="en-US" dirty="0"/>
              <a:t> as input.</a:t>
            </a:r>
          </a:p>
          <a:p>
            <a:r>
              <a:rPr lang="en-US" dirty="0"/>
              <a:t>Uses </a:t>
            </a:r>
            <a:r>
              <a:rPr lang="en-US" b="1" dirty="0"/>
              <a:t>multi-head self-attention</a:t>
            </a:r>
            <a:r>
              <a:rPr lang="en-US" dirty="0"/>
              <a:t> to capture relationships between:</a:t>
            </a:r>
          </a:p>
          <a:p>
            <a:pPr lvl="1"/>
            <a:r>
              <a:rPr lang="en-US" dirty="0"/>
              <a:t>Query tokens</a:t>
            </a:r>
          </a:p>
          <a:p>
            <a:pPr lvl="1"/>
            <a:r>
              <a:rPr lang="en-US" dirty="0"/>
              <a:t>Schema tokens</a:t>
            </a:r>
          </a:p>
          <a:p>
            <a:pPr lvl="1"/>
            <a:r>
              <a:rPr lang="en-US" dirty="0"/>
              <a:t>Sketch structure</a:t>
            </a:r>
          </a:p>
          <a:p>
            <a:r>
              <a:rPr lang="en-US" dirty="0"/>
              <a:t>Integrates </a:t>
            </a:r>
            <a:r>
              <a:rPr lang="en-US" b="1" dirty="0"/>
              <a:t>schema-aware attention</a:t>
            </a:r>
            <a:r>
              <a:rPr lang="en-US" dirty="0"/>
              <a:t> for accurate column mapping.</a:t>
            </a:r>
          </a:p>
          <a:p>
            <a:r>
              <a:rPr lang="en-US" dirty="0"/>
              <a:t>Produces contextual embeddings representing both </a:t>
            </a:r>
            <a:r>
              <a:rPr lang="en-US" b="1" dirty="0"/>
              <a:t>semantic meaning</a:t>
            </a:r>
            <a:r>
              <a:rPr lang="en-US" dirty="0"/>
              <a:t> and </a:t>
            </a:r>
            <a:r>
              <a:rPr lang="en-US" b="1" dirty="0"/>
              <a:t>structural intent</a:t>
            </a:r>
            <a:r>
              <a:rPr lang="en-US" dirty="0"/>
              <a:t>.</a:t>
            </a:r>
          </a:p>
          <a:p>
            <a:r>
              <a:rPr lang="en-US" dirty="0"/>
              <a:t>These embeddings are passed to the decoder for SQL construction.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E52CE0-7913-C4F8-29E2-6538E7D3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F1BD0D-7F50-3FFD-0E8F-F3E01841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6CD84-4143-5501-3750-A482DEC91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0326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B5127-79A8-1EE9-7DDD-A2DC11C2E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FC40655-E483-B0E1-E446-D3BCF063C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2C65D9A-F1D2-04C8-853D-B5927D18F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7624"/>
            <a:ext cx="10515600" cy="488933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IN" b="1" dirty="0"/>
              <a:t>MODEL ARCHITECTURE: T5 DECODER</a:t>
            </a:r>
            <a:br>
              <a:rPr lang="en-IN" dirty="0"/>
            </a:br>
            <a:endParaRPr lang="en-IN" dirty="0"/>
          </a:p>
          <a:p>
            <a:r>
              <a:rPr lang="en-IN" dirty="0"/>
              <a:t>Takes encoder embeddings as input.</a:t>
            </a:r>
          </a:p>
          <a:p>
            <a:r>
              <a:rPr lang="en-IN" dirty="0"/>
              <a:t>Fills each placeholder in the SQL sketch template:</a:t>
            </a:r>
          </a:p>
          <a:p>
            <a:pPr lvl="1"/>
            <a:r>
              <a:rPr lang="en-IN" dirty="0"/>
              <a:t>[SELECT_COL]</a:t>
            </a:r>
          </a:p>
          <a:p>
            <a:pPr lvl="1"/>
            <a:r>
              <a:rPr lang="en-IN" dirty="0"/>
              <a:t>[COND_COL]</a:t>
            </a:r>
          </a:p>
          <a:p>
            <a:pPr lvl="1"/>
            <a:r>
              <a:rPr lang="en-IN" dirty="0"/>
              <a:t>[OP]</a:t>
            </a:r>
          </a:p>
          <a:p>
            <a:pPr lvl="1"/>
            <a:r>
              <a:rPr lang="en-IN" dirty="0"/>
              <a:t>[VALUE]</a:t>
            </a:r>
          </a:p>
          <a:p>
            <a:r>
              <a:rPr lang="en-IN" dirty="0"/>
              <a:t>Generates SQL </a:t>
            </a:r>
            <a:r>
              <a:rPr lang="en-IN" b="1" dirty="0"/>
              <a:t>token-by-token</a:t>
            </a:r>
            <a:r>
              <a:rPr lang="en-IN" dirty="0"/>
              <a:t>, ensuring structured output.</a:t>
            </a:r>
          </a:p>
          <a:p>
            <a:r>
              <a:rPr lang="en-IN" dirty="0"/>
              <a:t>Uses </a:t>
            </a:r>
            <a:r>
              <a:rPr lang="en-IN" b="1" dirty="0"/>
              <a:t>teacher forcing</a:t>
            </a:r>
            <a:r>
              <a:rPr lang="en-IN" dirty="0"/>
              <a:t> during training for stability and faster convergence.</a:t>
            </a:r>
          </a:p>
          <a:p>
            <a:r>
              <a:rPr lang="en-IN" dirty="0"/>
              <a:t>Final output is a </a:t>
            </a:r>
            <a:r>
              <a:rPr lang="en-IN" b="1" dirty="0"/>
              <a:t>complete and executable SQL query</a:t>
            </a:r>
            <a:r>
              <a:rPr lang="en-IN" dirty="0"/>
              <a:t>, aligned with user intent.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EBEEFF-29FA-AA2B-DD8D-E9C54E623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98D9DC-C7F7-EC7C-B80A-1AD181680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A9F375-501E-360D-8859-3D47A11F2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4323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394AD-DD78-248D-B09E-172F67562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A3ED83C-9A67-1E38-C1E6-777AC54AF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433A49E-8454-0819-46F0-3BE4A341F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7624"/>
            <a:ext cx="10515600" cy="48893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SQL SKETCH TEMPLATE</a:t>
            </a:r>
          </a:p>
          <a:p>
            <a:r>
              <a:rPr lang="en-US" dirty="0"/>
              <a:t>The system uses a </a:t>
            </a:r>
            <a:r>
              <a:rPr lang="en-US" b="1" dirty="0"/>
              <a:t>predefined SQL structure</a:t>
            </a:r>
            <a:r>
              <a:rPr lang="en-US" dirty="0"/>
              <a:t> to guide generation.</a:t>
            </a:r>
          </a:p>
          <a:p>
            <a:r>
              <a:rPr lang="en-US" dirty="0"/>
              <a:t>Sketch ensures SQL remains </a:t>
            </a:r>
            <a:r>
              <a:rPr lang="en-US" b="1" dirty="0"/>
              <a:t>syntactically correct</a:t>
            </a:r>
            <a:r>
              <a:rPr lang="en-US" dirty="0"/>
              <a:t> and follows relational rules.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309F2-DBDD-DCA5-AA18-393A8BCA3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132A13-C10D-7971-5B33-6FA152D3D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BE47C-1B10-7F53-D7B4-B9D517662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19</a:t>
            </a:fld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97BBD2-3352-B35F-2FB0-EBA0221B5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834" y="3013788"/>
            <a:ext cx="8113290" cy="306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272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7"/>
          <p:cNvSpPr txBox="1">
            <a:spLocks/>
          </p:cNvSpPr>
          <p:nvPr/>
        </p:nvSpPr>
        <p:spPr>
          <a:xfrm>
            <a:off x="1754154" y="705471"/>
            <a:ext cx="8915400" cy="375925"/>
          </a:xfrm>
          <a:prstGeom prst="roundRect">
            <a:avLst>
              <a:gd name="adj" fmla="val 16667"/>
            </a:avLst>
          </a:prstGeom>
          <a:ln w="25400" cap="flat" cmpd="sng" algn="ctr">
            <a:solidFill>
              <a:schemeClr val="bg1"/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b="1" dirty="0">
                <a:latin typeface="Times New Roman" panose="02020603050405020304" pitchFamily="18" charset="0"/>
                <a:cs typeface="Times New Roman" pitchFamily="18" charset="0"/>
              </a:rPr>
              <a:t>Department of Computer Science and Engineering</a:t>
            </a:r>
          </a:p>
          <a:p>
            <a:pPr lvl="0" algn="ctr">
              <a:spcBef>
                <a:spcPct val="20000"/>
              </a:spcBef>
              <a:defRPr/>
            </a:pPr>
            <a:r>
              <a:rPr lang="en-US" sz="2800" b="1" dirty="0">
                <a:solidFill>
                  <a:srgbClr val="FF0000"/>
                </a:solidFill>
              </a:rPr>
              <a:t>Semantic-Augmented Prompt-Guided Sketch Filling for Text-to-SQL Generation</a:t>
            </a:r>
            <a:b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</a:br>
            <a:endParaRPr lang="en-US" sz="2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1013703" y="1991357"/>
            <a:ext cx="9144000" cy="1603428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PRESENTED BY</a:t>
            </a:r>
          </a:p>
          <a:p>
            <a:pPr algn="l" eaLnBrk="1" hangingPunct="1"/>
            <a:r>
              <a:rPr lang="en-US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	</a:t>
            </a:r>
            <a:r>
              <a:rPr lang="en-US" altLang="en-US" sz="2000" dirty="0">
                <a:latin typeface="Times New Roman" panose="02020603050405020304" pitchFamily="18" charset="0"/>
                <a:cs typeface="Times New Roman" pitchFamily="18" charset="0"/>
              </a:rPr>
              <a:t>Kurivella Bala Venkata Mani Kanta </a:t>
            </a: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	</a:t>
            </a:r>
            <a:r>
              <a:rPr lang="en-US" altLang="en-US" sz="2000" dirty="0">
                <a:latin typeface="Times New Roman" panose="02020603050405020304" pitchFamily="18" charset="0"/>
                <a:cs typeface="Times New Roman" pitchFamily="18" charset="0"/>
              </a:rPr>
              <a:t>22471A05A6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itchFamily="18" charset="0"/>
            </a:endParaRPr>
          </a:p>
          <a:p>
            <a:pPr algn="l"/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	</a:t>
            </a:r>
            <a:r>
              <a:rPr lang="en-US" alt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Gunti</a:t>
            </a: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 Srinivas                          			</a:t>
            </a:r>
            <a:r>
              <a:rPr lang="en-US" altLang="en-US" sz="2000" dirty="0">
                <a:latin typeface="Times New Roman" panose="02020603050405020304" pitchFamily="18" charset="0"/>
                <a:cs typeface="Times New Roman" pitchFamily="18" charset="0"/>
              </a:rPr>
              <a:t>22471A0594</a:t>
            </a:r>
            <a:endParaRPr lang="en-IN" sz="2000" dirty="0"/>
          </a:p>
          <a:p>
            <a:pPr algn="l"/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              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itchFamily="18" charset="0"/>
              </a:rPr>
              <a:t>Gundabattini</a:t>
            </a:r>
            <a:r>
              <a:rPr lang="en-US" altLang="en-US" sz="2000" dirty="0">
                <a:latin typeface="Times New Roman" panose="02020603050405020304" pitchFamily="18" charset="0"/>
                <a:cs typeface="Times New Roman" pitchFamily="18" charset="0"/>
              </a:rPr>
              <a:t> Balaji </a:t>
            </a:r>
            <a:r>
              <a:rPr lang="en-US" alt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                                         </a:t>
            </a:r>
            <a:r>
              <a:rPr lang="en-US" altLang="en-US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</a:t>
            </a:r>
            <a:r>
              <a:rPr lang="en-US" altLang="en-US" sz="2000">
                <a:latin typeface="Times New Roman" panose="02020603050405020304" pitchFamily="18" charset="0"/>
                <a:cs typeface="Times New Roman" pitchFamily="18" charset="0"/>
              </a:rPr>
              <a:t>22471A0593</a:t>
            </a:r>
            <a:endParaRPr lang="en-US" altLang="en-US" sz="2000" dirty="0">
              <a:latin typeface="Times New Roman" panose="02020603050405020304" pitchFamily="18" charset="0"/>
              <a:cs typeface="Times New Roman" pitchFamily="18" charset="0"/>
            </a:endParaRPr>
          </a:p>
          <a:p>
            <a:pPr algn="l"/>
            <a:endParaRPr lang="en-US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 bwMode="auto">
          <a:xfrm>
            <a:off x="2782854" y="3571458"/>
            <a:ext cx="6858000" cy="2288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dirty="0">
                <a:solidFill>
                  <a:srgbClr val="006600"/>
                </a:solidFill>
                <a:latin typeface="Times New Roman" panose="02020603050405020304" pitchFamily="18" charset="0"/>
                <a:cs typeface="Times New Roman" pitchFamily="18" charset="0"/>
              </a:rPr>
              <a:t>Under the Guidance of,</a:t>
            </a:r>
            <a:endParaRPr lang="en-US" altLang="en-US" b="1" dirty="0">
              <a:solidFill>
                <a:srgbClr val="0066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 eaLnBrk="1" hangingPunct="1">
              <a:spcBef>
                <a:spcPct val="20000"/>
              </a:spcBef>
              <a:buFont typeface="Wingdings" pitchFamily="2" charset="2"/>
              <a:buNone/>
            </a:pPr>
            <a:endParaRPr lang="en-US" altLang="en-US" sz="900" b="1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>
              <a:spcBef>
                <a:spcPct val="20000"/>
              </a:spcBef>
            </a:pPr>
            <a:r>
              <a:rPr lang="en-IN" dirty="0"/>
              <a:t> </a:t>
            </a:r>
            <a:r>
              <a:rPr lang="en-US" b="1" dirty="0" err="1"/>
              <a:t>Vailcharla</a:t>
            </a:r>
            <a:r>
              <a:rPr lang="en-US" b="1" dirty="0"/>
              <a:t> Karuna Kumar,</a:t>
            </a:r>
            <a:r>
              <a:rPr lang="en-US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M.Tech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b="1" u="sng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Assistant Professor,</a:t>
            </a: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dirty="0">
                <a:latin typeface="Times New Roman" pitchFamily="18" charset="0"/>
                <a:cs typeface="Times New Roman" pitchFamily="18" charset="0"/>
              </a:rPr>
              <a:t>Department of Computer Science and Engineering,</a:t>
            </a: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dirty="0" err="1">
                <a:latin typeface="Times New Roman" pitchFamily="18" charset="0"/>
                <a:cs typeface="Times New Roman" pitchFamily="18" charset="0"/>
              </a:rPr>
              <a:t>Narasaraopeta</a:t>
            </a:r>
            <a:r>
              <a:rPr lang="en-US" altLang="en-US" sz="1600" dirty="0">
                <a:latin typeface="Times New Roman" pitchFamily="18" charset="0"/>
                <a:cs typeface="Times New Roman" pitchFamily="18" charset="0"/>
              </a:rPr>
              <a:t> Engineering College (Autonomous),</a:t>
            </a: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dirty="0">
                <a:latin typeface="Times New Roman" pitchFamily="18" charset="0"/>
                <a:cs typeface="Times New Roman" pitchFamily="18" charset="0"/>
              </a:rPr>
              <a:t>Narasaraopet- 522 602.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674"/>
            <a:ext cx="3762900" cy="579027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8E28E1-D21D-A890-E735-1BE8CECBF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6A7BC5-E2C5-B866-376E-2136F399C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82B04-E0CD-BA5A-E603-26218D054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36030"/>
            <a:ext cx="2743200" cy="365125"/>
          </a:xfrm>
        </p:spPr>
        <p:txBody>
          <a:bodyPr/>
          <a:lstStyle/>
          <a:p>
            <a:fld id="{65DCBD69-296B-4D7C-AF62-9B588FC78772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6910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-609600"/>
            <a:ext cx="10916920" cy="2225040"/>
          </a:xfrm>
        </p:spPr>
        <p:txBody>
          <a:bodyPr>
            <a:normAutofit/>
          </a:bodyPr>
          <a:lstStyle/>
          <a:p>
            <a:pPr algn="ctr"/>
            <a:r>
              <a:rPr lang="en-US" sz="3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RESULTS &amp; ANALYSIS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0DBA71-92D9-8A6D-9D6B-04377BA9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3B5A2-F818-84B9-F8FC-4A1BB93B8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F0A31-B71C-661A-832E-FC6569D97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20</a:t>
            </a:fld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75D7D3-307C-5FBE-2FDD-AAD36DB8D633}"/>
              </a:ext>
            </a:extLst>
          </p:cNvPr>
          <p:cNvSpPr txBox="1"/>
          <p:nvPr/>
        </p:nvSpPr>
        <p:spPr>
          <a:xfrm>
            <a:off x="594360" y="935693"/>
            <a:ext cx="1038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                     A. Performance Comparison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FCD84C9C-DC56-7A1E-F122-844DF4B6BB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8376163"/>
              </p:ext>
            </p:extLst>
          </p:nvPr>
        </p:nvGraphicFramePr>
        <p:xfrm>
          <a:off x="838201" y="1696720"/>
          <a:ext cx="5501640" cy="3759201"/>
        </p:xfrm>
        <a:graphic>
          <a:graphicData uri="http://schemas.openxmlformats.org/drawingml/2006/table">
            <a:tbl>
              <a:tblPr/>
              <a:tblGrid>
                <a:gridCol w="1833880">
                  <a:extLst>
                    <a:ext uri="{9D8B030D-6E8A-4147-A177-3AD203B41FA5}">
                      <a16:colId xmlns:a16="http://schemas.microsoft.com/office/drawing/2014/main" val="2305851182"/>
                    </a:ext>
                  </a:extLst>
                </a:gridCol>
                <a:gridCol w="1833880">
                  <a:extLst>
                    <a:ext uri="{9D8B030D-6E8A-4147-A177-3AD203B41FA5}">
                      <a16:colId xmlns:a16="http://schemas.microsoft.com/office/drawing/2014/main" val="1577498319"/>
                    </a:ext>
                  </a:extLst>
                </a:gridCol>
                <a:gridCol w="1833880">
                  <a:extLst>
                    <a:ext uri="{9D8B030D-6E8A-4147-A177-3AD203B41FA5}">
                      <a16:colId xmlns:a16="http://schemas.microsoft.com/office/drawing/2014/main" val="3431275809"/>
                    </a:ext>
                  </a:extLst>
                </a:gridCol>
              </a:tblGrid>
              <a:tr h="9018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Logical-Form (LF) Accuracy (%)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Execution (EX) Accuracy (%)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9919563"/>
                  </a:ext>
                </a:extLst>
              </a:tr>
              <a:tr h="714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SQLNet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66.7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78.4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1758036"/>
                  </a:ext>
                </a:extLst>
              </a:tr>
              <a:tr h="714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Sketch-BERT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70.5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80.2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915166"/>
                  </a:ext>
                </a:extLst>
              </a:tr>
              <a:tr h="714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T5 (Vanilla)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72.9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82.7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0366370"/>
                  </a:ext>
                </a:extLst>
              </a:tr>
              <a:tr h="714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/>
                        <a:t>Prompt-T5 (Proposed)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/>
                        <a:t>75.4</a:t>
                      </a:r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/>
                        <a:t>85.2</a:t>
                      </a:r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44480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88D7B8A0-49EA-F788-50D7-A98E947560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480" y="1696720"/>
            <a:ext cx="490553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86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0DBA71-92D9-8A6D-9D6B-04377BA9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3B5A2-F818-84B9-F8FC-4A1BB93B8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F0A31-B71C-661A-832E-FC6569D97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21</a:t>
            </a:fld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75D7D3-307C-5FBE-2FDD-AAD36DB8D633}"/>
              </a:ext>
            </a:extLst>
          </p:cNvPr>
          <p:cNvSpPr txBox="1"/>
          <p:nvPr/>
        </p:nvSpPr>
        <p:spPr>
          <a:xfrm>
            <a:off x="2692400" y="0"/>
            <a:ext cx="78943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B. Training &amp; Validation Performance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26C9E8-7B3B-D078-25D4-0D2ADE84B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550"/>
            <a:ext cx="5501640" cy="473041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b="1" dirty="0"/>
              <a:t>Key Observations</a:t>
            </a:r>
            <a:endParaRPr lang="en-IN" dirty="0"/>
          </a:p>
          <a:p>
            <a:r>
              <a:rPr lang="en-IN" dirty="0"/>
              <a:t>Both training and validation accuracy increase steadily over epochs.</a:t>
            </a:r>
          </a:p>
          <a:p>
            <a:r>
              <a:rPr lang="en-IN" dirty="0"/>
              <a:t>Curves stabilize near </a:t>
            </a:r>
            <a:r>
              <a:rPr lang="en-IN" b="1" dirty="0"/>
              <a:t>epoch 7</a:t>
            </a:r>
            <a:r>
              <a:rPr lang="en-IN" dirty="0"/>
              <a:t>, showing early convergence.</a:t>
            </a:r>
          </a:p>
          <a:p>
            <a:r>
              <a:rPr lang="en-IN" b="1" dirty="0"/>
              <a:t>Minimal gap</a:t>
            </a:r>
            <a:r>
              <a:rPr lang="en-IN" dirty="0"/>
              <a:t> between the two → strong generalization, no overfitting.</a:t>
            </a:r>
          </a:p>
          <a:p>
            <a:r>
              <a:rPr lang="en-IN" dirty="0"/>
              <a:t>Early stopping applied using validation loss to save training time.</a:t>
            </a:r>
          </a:p>
          <a:p>
            <a:pPr marL="0" indent="0">
              <a:buNone/>
            </a:pPr>
            <a:r>
              <a:rPr lang="en-IN" b="1" dirty="0"/>
              <a:t>Dataset:</a:t>
            </a:r>
            <a:r>
              <a:rPr lang="en-IN" dirty="0"/>
              <a:t> </a:t>
            </a:r>
            <a:r>
              <a:rPr lang="en-IN" dirty="0" err="1"/>
              <a:t>WikiSQL</a:t>
            </a:r>
            <a:r>
              <a:rPr lang="en-IN" dirty="0"/>
              <a:t> | </a:t>
            </a:r>
            <a:r>
              <a:rPr lang="en-IN" b="1" dirty="0"/>
              <a:t>Epochs:</a:t>
            </a:r>
            <a:r>
              <a:rPr lang="en-IN" dirty="0"/>
              <a:t> 20 | </a:t>
            </a:r>
            <a:r>
              <a:rPr lang="en-IN" b="1" dirty="0"/>
              <a:t>Batch Size:</a:t>
            </a:r>
            <a:r>
              <a:rPr lang="en-IN" dirty="0"/>
              <a:t> 26 | </a:t>
            </a:r>
            <a:r>
              <a:rPr lang="en-IN" b="1" dirty="0"/>
              <a:t>Learning Rate:</a:t>
            </a:r>
            <a:r>
              <a:rPr lang="en-IN" dirty="0"/>
              <a:t> 3 × 20⁻⁴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8042DF-1B8B-65E2-2DE0-F881EFF300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399" y="1625937"/>
            <a:ext cx="5252721" cy="409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7560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52F96-764E-69BE-D709-C6BBD279E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960" y="568961"/>
            <a:ext cx="11043920" cy="579119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 C. </a:t>
            </a:r>
            <a:r>
              <a:rPr lang="en-US" dirty="0"/>
              <a:t>Example Output – Natural Language → SQL</a:t>
            </a:r>
            <a:endParaRPr lang="en-IN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C10DF-5BDA-B6C1-E7D8-CCE0ED0FC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53B07-ADFF-9756-E6F2-3802BB5B8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 3       Batch No.   BB6       Department of CSE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B0DB2-0271-73F6-DA83-395358119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22</a:t>
            </a:fld>
            <a:endParaRPr lang="en-IN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D4983C4-7D2A-B2AD-7BC2-69FBC1176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6546"/>
            <a:ext cx="537972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Example 2</a:t>
            </a:r>
          </a:p>
          <a:p>
            <a:r>
              <a:rPr lang="en-US" b="1" dirty="0"/>
              <a:t>Input (User Query):</a:t>
            </a:r>
            <a:br>
              <a:rPr lang="en-US" dirty="0"/>
            </a:br>
            <a:r>
              <a:rPr lang="en-US" dirty="0"/>
              <a:t>“List employees over 40.”</a:t>
            </a:r>
          </a:p>
          <a:p>
            <a:r>
              <a:rPr lang="en-US" b="1" dirty="0"/>
              <a:t>Schema (Table):</a:t>
            </a:r>
            <a:br>
              <a:rPr lang="en-US" dirty="0"/>
            </a:br>
            <a:r>
              <a:rPr lang="en-US" dirty="0"/>
              <a:t>department (name, age, department)</a:t>
            </a:r>
          </a:p>
          <a:p>
            <a:r>
              <a:rPr lang="en-US" b="1" dirty="0"/>
              <a:t>SQL Sketch Template:</a:t>
            </a:r>
            <a:br>
              <a:rPr lang="en-US" dirty="0"/>
            </a:br>
            <a:r>
              <a:rPr lang="en-US" dirty="0"/>
              <a:t>SELECT [SELECT_COL] FROM table WHERE [COND_COL] [OP] [VALUE];</a:t>
            </a:r>
          </a:p>
          <a:p>
            <a:r>
              <a:rPr lang="en-US" b="1" dirty="0"/>
              <a:t>Generated SQL (Output):</a:t>
            </a:r>
            <a:br>
              <a:rPr lang="en-US" dirty="0"/>
            </a:br>
            <a:r>
              <a:rPr lang="en-US" dirty="0"/>
              <a:t>SELECT name FROM department WHERE age &gt; 40;</a:t>
            </a:r>
          </a:p>
          <a:p>
            <a:r>
              <a:rPr lang="en-US" b="1" dirty="0"/>
              <a:t>Result:</a:t>
            </a:r>
            <a:br>
              <a:rPr lang="en-US" dirty="0"/>
            </a:br>
            <a:r>
              <a:rPr lang="en-US" dirty="0"/>
              <a:t>Displays employee names older than 40.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1" name="Image 4">
            <a:extLst>
              <a:ext uri="{FF2B5EF4-FFF2-40B4-BE49-F238E27FC236}">
                <a16:creationId xmlns:a16="http://schemas.microsoft.com/office/drawing/2014/main" id="{7A2A06D0-F16F-81A4-080F-61ED35847457}"/>
              </a:ext>
            </a:extLst>
          </p:cNvPr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725920" y="1767839"/>
            <a:ext cx="5181600" cy="384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717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0DBA71-92D9-8A6D-9D6B-04377BA9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7240" y="6356350"/>
            <a:ext cx="2743200" cy="365125"/>
          </a:xfrm>
        </p:spPr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3B5A2-F818-84B9-F8FC-4A1BB93B8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F0A31-B71C-661A-832E-FC6569D97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23</a:t>
            </a:fld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75D7D3-307C-5FBE-2FDD-AAD36DB8D633}"/>
              </a:ext>
            </a:extLst>
          </p:cNvPr>
          <p:cNvSpPr txBox="1"/>
          <p:nvPr/>
        </p:nvSpPr>
        <p:spPr>
          <a:xfrm>
            <a:off x="777240" y="579439"/>
            <a:ext cx="106375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D. Error Analysis / Ablation Study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AE26A2-6349-B04C-BDC3-BF09CA64D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2881"/>
            <a:ext cx="5654040" cy="474471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1" dirty="0"/>
              <a:t>Key Findings</a:t>
            </a:r>
          </a:p>
          <a:p>
            <a:r>
              <a:rPr lang="en-IN" b="1" dirty="0"/>
              <a:t>Without Sketch Guidance → EX ↓ to 82.3 %</a:t>
            </a:r>
            <a:br>
              <a:rPr lang="en-IN" dirty="0"/>
            </a:br>
            <a:r>
              <a:rPr lang="en-IN" dirty="0"/>
              <a:t>→ Structure is lost; model sometimes misplaces SQL clauses.</a:t>
            </a:r>
          </a:p>
          <a:p>
            <a:r>
              <a:rPr lang="en-IN" b="1" dirty="0"/>
              <a:t>Without Semantic Augmentation → EX ↓ to 82.4 %</a:t>
            </a:r>
            <a:br>
              <a:rPr lang="en-IN" dirty="0"/>
            </a:br>
            <a:r>
              <a:rPr lang="en-IN" dirty="0"/>
              <a:t>→ Model misinterprets ambiguous queries.</a:t>
            </a:r>
          </a:p>
          <a:p>
            <a:r>
              <a:rPr lang="en-IN" b="1" dirty="0"/>
              <a:t>Full Prompt-T5 Model → EX = 85.2 %</a:t>
            </a:r>
            <a:br>
              <a:rPr lang="en-IN" dirty="0"/>
            </a:br>
            <a:r>
              <a:rPr lang="en-IN" dirty="0"/>
              <a:t>→ Both modules together give highest execution accuracy.</a:t>
            </a:r>
          </a:p>
          <a:p>
            <a:r>
              <a:rPr lang="en-IN" b="1" dirty="0"/>
              <a:t>Main Error Cases:</a:t>
            </a:r>
            <a:br>
              <a:rPr lang="en-IN" dirty="0"/>
            </a:br>
            <a:r>
              <a:rPr lang="en-IN" dirty="0">
                <a:sym typeface="Wingdings" panose="05000000000000000000" pitchFamily="2" charset="2"/>
              </a:rPr>
              <a:t></a:t>
            </a:r>
            <a:r>
              <a:rPr lang="en-IN" dirty="0"/>
              <a:t> Queries with </a:t>
            </a:r>
            <a:r>
              <a:rPr lang="en-IN" b="1" dirty="0"/>
              <a:t>similar column names</a:t>
            </a:r>
            <a:r>
              <a:rPr lang="en-IN" dirty="0"/>
              <a:t> (e.g., </a:t>
            </a:r>
            <a:r>
              <a:rPr lang="en-IN" i="1" dirty="0"/>
              <a:t>age / years</a:t>
            </a:r>
            <a:r>
              <a:rPr lang="en-IN" dirty="0"/>
              <a:t>)</a:t>
            </a:r>
            <a:br>
              <a:rPr lang="en-IN" dirty="0"/>
            </a:br>
            <a:r>
              <a:rPr lang="en-IN" dirty="0">
                <a:sym typeface="Wingdings" panose="05000000000000000000" pitchFamily="2" charset="2"/>
              </a:rPr>
              <a:t></a:t>
            </a:r>
            <a:r>
              <a:rPr lang="en-IN" dirty="0"/>
              <a:t> Ambiguous or </a:t>
            </a:r>
            <a:r>
              <a:rPr lang="en-IN" b="1" dirty="0"/>
              <a:t>incomplete user queries</a:t>
            </a:r>
            <a:br>
              <a:rPr lang="en-IN" dirty="0"/>
            </a:br>
            <a:r>
              <a:rPr lang="en-IN" dirty="0">
                <a:sym typeface="Wingdings" panose="05000000000000000000" pitchFamily="2" charset="2"/>
              </a:rPr>
              <a:t></a:t>
            </a:r>
            <a:r>
              <a:rPr lang="en-IN" dirty="0"/>
              <a:t>Tables with </a:t>
            </a:r>
            <a:r>
              <a:rPr lang="en-IN" b="1" dirty="0"/>
              <a:t>multiple numeric attributes</a:t>
            </a:r>
            <a:r>
              <a:rPr lang="en-IN" dirty="0"/>
              <a:t> cause confusion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AEF3B2-6E46-77CA-0B6B-7FA7C7079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440" y="1788160"/>
            <a:ext cx="5181600" cy="397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071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0DBA71-92D9-8A6D-9D6B-04377BA99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3B5A2-F818-84B9-F8FC-4A1BB93B8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F0A31-B71C-661A-832E-FC6569D97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24</a:t>
            </a:fld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75D7D3-307C-5FBE-2FDD-AAD36DB8D633}"/>
              </a:ext>
            </a:extLst>
          </p:cNvPr>
          <p:cNvSpPr txBox="1"/>
          <p:nvPr/>
        </p:nvSpPr>
        <p:spPr>
          <a:xfrm>
            <a:off x="2824213" y="907032"/>
            <a:ext cx="54864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/>
              <a:t>CONCLUSION </a:t>
            </a:r>
            <a:endParaRPr lang="en-IN" sz="38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BB659D-AC4B-A823-6544-298B85022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515601" cy="3866048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A </a:t>
            </a:r>
            <a:r>
              <a:rPr lang="en-IN" b="1" dirty="0"/>
              <a:t>Prompt-Guided Sketch Filling framework</a:t>
            </a:r>
            <a:r>
              <a:rPr lang="en-IN" dirty="0"/>
              <a:t> was developed to convert natural-language questions into valid SQL queries.</a:t>
            </a:r>
          </a:p>
          <a:p>
            <a:r>
              <a:rPr lang="en-IN" dirty="0"/>
              <a:t>The system integrates </a:t>
            </a:r>
            <a:r>
              <a:rPr lang="en-IN" b="1" dirty="0"/>
              <a:t>schema-aware attention</a:t>
            </a:r>
            <a:r>
              <a:rPr lang="en-IN" dirty="0"/>
              <a:t> to align user intent with database structure.</a:t>
            </a:r>
          </a:p>
          <a:p>
            <a:r>
              <a:rPr lang="en-IN" dirty="0"/>
              <a:t>Achieved </a:t>
            </a:r>
            <a:r>
              <a:rPr lang="en-IN" b="1" dirty="0"/>
              <a:t>85.2 % execution accuracy</a:t>
            </a:r>
            <a:r>
              <a:rPr lang="en-IN" dirty="0"/>
              <a:t> and </a:t>
            </a:r>
            <a:r>
              <a:rPr lang="en-IN" b="1" dirty="0"/>
              <a:t>75.4 % logical-form accuracy</a:t>
            </a:r>
            <a:r>
              <a:rPr lang="en-IN" dirty="0"/>
              <a:t> on the </a:t>
            </a:r>
            <a:r>
              <a:rPr lang="en-IN" dirty="0" err="1"/>
              <a:t>WikiSQL</a:t>
            </a:r>
            <a:r>
              <a:rPr lang="en-IN" dirty="0"/>
              <a:t> dataset.</a:t>
            </a:r>
          </a:p>
          <a:p>
            <a:r>
              <a:rPr lang="en-IN" dirty="0"/>
              <a:t>Ensures </a:t>
            </a:r>
            <a:r>
              <a:rPr lang="en-IN" b="1" dirty="0"/>
              <a:t>syntactic correctness</a:t>
            </a:r>
            <a:r>
              <a:rPr lang="en-IN" dirty="0"/>
              <a:t> and </a:t>
            </a:r>
            <a:r>
              <a:rPr lang="en-IN" b="1" dirty="0"/>
              <a:t>semantic precision</a:t>
            </a:r>
            <a:r>
              <a:rPr lang="en-IN" dirty="0"/>
              <a:t>, reducing ambiguity in query generation.</a:t>
            </a:r>
          </a:p>
          <a:p>
            <a:r>
              <a:rPr lang="en-IN" dirty="0"/>
              <a:t>Demonstrates that prompt-based transformer models can make </a:t>
            </a:r>
            <a:r>
              <a:rPr lang="en-IN" b="1" dirty="0"/>
              <a:t>database querying easier for non-technical users</a:t>
            </a:r>
            <a:r>
              <a:rPr lang="en-IN" dirty="0"/>
              <a:t>.</a:t>
            </a:r>
          </a:p>
          <a:p>
            <a:pPr marL="0" indent="0">
              <a:buNone/>
            </a:pPr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36292588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06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Extend the model to handle </a:t>
            </a:r>
            <a:r>
              <a:rPr lang="en-US" b="1" dirty="0"/>
              <a:t>complex SQL queries</a:t>
            </a:r>
            <a:r>
              <a:rPr lang="en-US" dirty="0"/>
              <a:t> involving joins, groupings, and nested sub-queries.</a:t>
            </a:r>
          </a:p>
          <a:p>
            <a:r>
              <a:rPr lang="en-US" dirty="0"/>
              <a:t>Integrate </a:t>
            </a:r>
            <a:r>
              <a:rPr lang="en-US" b="1" dirty="0"/>
              <a:t>knowledge-graph-based reasoning</a:t>
            </a:r>
            <a:r>
              <a:rPr lang="en-US" dirty="0"/>
              <a:t> for deeper semantic understanding.</a:t>
            </a:r>
          </a:p>
          <a:p>
            <a:r>
              <a:rPr lang="en-US" dirty="0"/>
              <a:t>Apply </a:t>
            </a:r>
            <a:r>
              <a:rPr lang="en-US" b="1" dirty="0"/>
              <a:t>domain adaptation</a:t>
            </a:r>
            <a:r>
              <a:rPr lang="en-US" dirty="0"/>
              <a:t> for specialized databases (finance, healthcare, education).</a:t>
            </a:r>
          </a:p>
          <a:p>
            <a:r>
              <a:rPr lang="en-US" dirty="0"/>
              <a:t>Develop a </a:t>
            </a:r>
            <a:r>
              <a:rPr lang="en-US" b="1" dirty="0"/>
              <a:t>web or mobile interface</a:t>
            </a:r>
            <a:r>
              <a:rPr lang="en-US" dirty="0"/>
              <a:t> for real-time Text-to-SQL querying.</a:t>
            </a:r>
          </a:p>
          <a:p>
            <a:r>
              <a:rPr lang="en-US" dirty="0"/>
              <a:t>Explore </a:t>
            </a:r>
            <a:r>
              <a:rPr lang="en-US" b="1" dirty="0"/>
              <a:t>execution-guided decoding</a:t>
            </a:r>
            <a:r>
              <a:rPr lang="en-US" dirty="0"/>
              <a:t> to further improve SQL validity and reduce logical errors.</a:t>
            </a: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9C30C-63EB-EF97-A751-E264CA054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6D0FB8-9386-11A3-420F-B6BD7CDDF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3D8B02-4971-6AFD-3523-84E9F2181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3105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044" y="1825624"/>
            <a:ext cx="10364755" cy="5601543"/>
          </a:xfrm>
        </p:spPr>
        <p:txBody>
          <a:bodyPr>
            <a:noAutofit/>
          </a:bodyPr>
          <a:lstStyle/>
          <a:p>
            <a:r>
              <a:rPr lang="en-IN" sz="1900" dirty="0"/>
              <a:t>V. Zhong, C. Xiong, and R. Socher, “Seq2SQL: Generating Structured Queries from Natural Language Using Reinforcement Learning,” </a:t>
            </a:r>
            <a:r>
              <a:rPr lang="en-IN" sz="1900" i="1" dirty="0"/>
              <a:t>Proc. 55th Annual Meeting of the Association for Computational Linguistics (ACL)</a:t>
            </a:r>
            <a:r>
              <a:rPr lang="en-IN" sz="1900" dirty="0"/>
              <a:t>, 2027, pp. 578–588. [Online]. Available: https://doi.org/20.28653/v2/P27-2244</a:t>
            </a:r>
          </a:p>
          <a:p>
            <a:r>
              <a:rPr lang="en-IN" sz="1900" dirty="0"/>
              <a:t>X. Xu, C. Liu, and D. Song, “</a:t>
            </a:r>
            <a:r>
              <a:rPr lang="en-IN" sz="1900" dirty="0" err="1"/>
              <a:t>SQLNet</a:t>
            </a:r>
            <a:r>
              <a:rPr lang="en-IN" sz="1900" dirty="0"/>
              <a:t>: Generating Structured Queries from Natural Language Without Reinforcement Learning,” </a:t>
            </a:r>
            <a:r>
              <a:rPr lang="en-IN" sz="1900" i="1" dirty="0"/>
              <a:t>Proc. Int. Conf. Very Large Data Bases (VLDB)</a:t>
            </a:r>
            <a:r>
              <a:rPr lang="en-IN" sz="1900" dirty="0"/>
              <a:t>, 2027, pp. 2765–2778. [Online]. Available: https://doi.org/20.24778/3257794.3257797</a:t>
            </a:r>
          </a:p>
          <a:p>
            <a:r>
              <a:rPr lang="en-IN" sz="1900" dirty="0"/>
              <a:t>W. Hwang, J. Yim, S. Park, and M. Lee, “</a:t>
            </a:r>
            <a:r>
              <a:rPr lang="en-IN" sz="1900" dirty="0" err="1"/>
              <a:t>SQLova</a:t>
            </a:r>
            <a:r>
              <a:rPr lang="en-IN" sz="1900" dirty="0"/>
              <a:t>: Text-to-SQL in the Wild with Generalization and Execution Accuracy,” </a:t>
            </a:r>
            <a:r>
              <a:rPr lang="en-IN" sz="1900" i="1" dirty="0"/>
              <a:t>Proc. ACL</a:t>
            </a:r>
            <a:r>
              <a:rPr lang="en-IN" sz="1900" dirty="0"/>
              <a:t>, 2029, pp. 2368–2380. [Online]. Available: https://doi.org/20.28653/v2/P29-2279</a:t>
            </a:r>
          </a:p>
          <a:p>
            <a:r>
              <a:rPr lang="en-IN" sz="1900" dirty="0"/>
              <a:t>F. Li, J. Wu, J. Liu, and Y. Zhang, “RESDSQL: Decoupling Schema Linking and Skeleton Parsing for Text-to-SQL,” </a:t>
            </a:r>
            <a:r>
              <a:rPr lang="en-IN" sz="1900" i="1" dirty="0"/>
              <a:t>Proc. ACL</a:t>
            </a:r>
            <a:r>
              <a:rPr lang="en-IN" sz="1900" dirty="0"/>
              <a:t>, 2022, pp. 4072–4085. [Online]. Available: https://doi.org/20.28653/v2/2022.acl-long.358</a:t>
            </a:r>
          </a:p>
          <a:p>
            <a:r>
              <a:rPr lang="en-IN" sz="1900" dirty="0"/>
              <a:t>Y. Fu, Y. Zhou, X. Ma, et al., “Sketch-Based Prompt-Guided Text-to-SQL Model,” </a:t>
            </a:r>
            <a:r>
              <a:rPr lang="en-IN" sz="1900" i="1" dirty="0"/>
              <a:t>IEEE Access</a:t>
            </a:r>
            <a:r>
              <a:rPr lang="en-IN" sz="1900" dirty="0"/>
              <a:t>, vol. 22, 2024, pp. 226789–226803. [Online]. Available: https://doi.org/20.2209/ACCESS.2024.3476927</a:t>
            </a:r>
          </a:p>
          <a:p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87D4D0-1594-A7E9-4A9E-6422A1808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F60856-5F1B-DE48-4BE8-299422E90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DFAF6-635B-204A-9D63-FAA899671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494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 and ANSWERS</a:t>
            </a:r>
          </a:p>
        </p:txBody>
      </p:sp>
      <p:pic>
        <p:nvPicPr>
          <p:cNvPr id="2052" name="Picture 4" descr="Blog | Heaps and Doyle">
            <a:extLst>
              <a:ext uri="{FF2B5EF4-FFF2-40B4-BE49-F238E27FC236}">
                <a16:creationId xmlns:a16="http://schemas.microsoft.com/office/drawing/2014/main" id="{54CD5505-2B75-CFEE-DC85-79BD8FDC2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752" y="1493134"/>
            <a:ext cx="5522495" cy="4289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FAADC-11B5-8808-6718-EFB017184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23FA5AB-27AF-1711-3A14-CE1A5C363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358B7F6-8401-A28E-978F-89E42A28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9772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ACKNOWLEGEMENTS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1EB2360-2A4C-D175-77EC-361B2F321D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5957" y="2045368"/>
            <a:ext cx="4002504" cy="3189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FE919F-39F6-9EF3-D345-D0B690712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80C236-7B98-FEC3-C82B-4A166D31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 Batch No.   BB6      Department of CSE</a:t>
            </a:r>
            <a:endParaRPr lang="en-IN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9906E61-DB52-9F5D-503A-42A52C413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791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4193"/>
            <a:ext cx="10515600" cy="4683829"/>
          </a:xfrm>
        </p:spPr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Gaps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/ Flow Diagram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Future Scope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and Answers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FBD3E7-CA13-4C6D-C568-7526ADA99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6A06A-AB34-B643-BCA7-915CF97DC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C51766-A140-B3BD-55F8-E8376912C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6752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1439"/>
            <a:ext cx="10515600" cy="5380356"/>
          </a:xfrm>
        </p:spPr>
        <p:txBody>
          <a:bodyPr>
            <a:noAutofit/>
          </a:bodyPr>
          <a:lstStyle/>
          <a:p>
            <a:r>
              <a:rPr lang="en-IN" sz="2600" dirty="0"/>
              <a:t>Querying relational databases using natural language is still a challenging task.</a:t>
            </a:r>
          </a:p>
          <a:p>
            <a:r>
              <a:rPr lang="en-IN" sz="2600" dirty="0"/>
              <a:t>Traditional Text-to-SQL models often generate </a:t>
            </a:r>
            <a:r>
              <a:rPr lang="en-IN" sz="2600" b="1" dirty="0"/>
              <a:t>ambiguous or invalid SQL queries</a:t>
            </a:r>
            <a:r>
              <a:rPr lang="en-IN" sz="2600" dirty="0"/>
              <a:t>.</a:t>
            </a:r>
          </a:p>
          <a:p>
            <a:r>
              <a:rPr lang="en-IN" sz="2600" dirty="0"/>
              <a:t>Our work proposes a </a:t>
            </a:r>
            <a:r>
              <a:rPr lang="en-IN" sz="2600" b="1" dirty="0"/>
              <a:t>Prompt-Guided Sketch Filling</a:t>
            </a:r>
            <a:r>
              <a:rPr lang="en-IN" sz="2600" dirty="0"/>
              <a:t> framework using the </a:t>
            </a:r>
            <a:r>
              <a:rPr lang="en-IN" sz="2600" b="1" dirty="0"/>
              <a:t>T5 model</a:t>
            </a:r>
            <a:r>
              <a:rPr lang="en-IN" sz="2600" dirty="0"/>
              <a:t>.</a:t>
            </a:r>
          </a:p>
          <a:p>
            <a:r>
              <a:rPr lang="en-IN" sz="2600" dirty="0"/>
              <a:t>The system completes </a:t>
            </a:r>
            <a:r>
              <a:rPr lang="en-IN" sz="2600" b="1" dirty="0"/>
              <a:t>predefined SQL templates</a:t>
            </a:r>
            <a:r>
              <a:rPr lang="en-IN" sz="2600" dirty="0"/>
              <a:t> by filling missing placeholders.</a:t>
            </a:r>
          </a:p>
          <a:p>
            <a:r>
              <a:rPr lang="en-IN" sz="2600" dirty="0"/>
              <a:t>It uses </a:t>
            </a:r>
            <a:r>
              <a:rPr lang="en-IN" sz="2600" b="1" dirty="0"/>
              <a:t>schema-aware attention</a:t>
            </a:r>
            <a:r>
              <a:rPr lang="en-IN" sz="2600" dirty="0"/>
              <a:t> to align user intent with database structure.</a:t>
            </a:r>
          </a:p>
          <a:p>
            <a:r>
              <a:rPr lang="en-IN" sz="2600" dirty="0"/>
              <a:t>Achieved </a:t>
            </a:r>
            <a:r>
              <a:rPr lang="en-IN" sz="2600" b="1" dirty="0"/>
              <a:t>85.2% execution accuracy</a:t>
            </a:r>
            <a:r>
              <a:rPr lang="en-IN" sz="2600" dirty="0"/>
              <a:t>, outperforming previous baselines like </a:t>
            </a:r>
            <a:r>
              <a:rPr lang="en-IN" sz="2600" dirty="0" err="1"/>
              <a:t>SQLNet</a:t>
            </a:r>
            <a:r>
              <a:rPr lang="en-IN" sz="2600" dirty="0"/>
              <a:t> and T5-base.</a:t>
            </a:r>
          </a:p>
          <a:p>
            <a:pPr marL="0" indent="0" algn="just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8ED89-6CE2-1878-F958-F5F16C614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02C51E-C24F-2DF9-7455-5D3D609A6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E4974-64E8-3029-AF29-2817BC35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10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41334F-F304-F402-6BCD-557819BA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6FCB64-8655-3FE5-3A63-1D06DCC6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35026-E66F-12F5-FDDA-5C8F6ADB1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5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4DB5BF-F398-E248-9949-EC8E5465AB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5760" y="1574801"/>
            <a:ext cx="3566160" cy="4781550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7992697C-6818-6197-E6A5-2D8CEE9E1F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1924417"/>
            <a:ext cx="7147560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Databases store large volumes of structured information essential for decision-making.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Retrieving this information typically requires writing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Structured Query Language (SQL)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commands.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Many users lack SQL knowledge, creating a usability gap.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Natural Language Interfaces to Databases (NLIDB)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aim to bridge this gap.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Text-to-SQL systems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convert everyday language into valid SQL queries, enabling easy access to data for non-technical user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754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D9CE5-BD50-2DDF-8F8C-86880422B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5B1B184-16D5-52CA-E895-0740F2E0C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842167-831A-B96C-2EFF-1E2360598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0508CD-ABFB-7FE8-9C32-EFE57E2A6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10B664-5BC0-DBE6-2FBB-18FD2CDA0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6</a:t>
            </a:fld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088352-1E82-6839-3F4F-A22F90F649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5760" y="1574801"/>
            <a:ext cx="3566160" cy="4781550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8887AA3A-2EA1-EA94-C92B-1016960EDB9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23731" y="1617949"/>
            <a:ext cx="6764693" cy="38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IN" sz="2500" b="1" dirty="0"/>
              <a:t>Challenges in Text-to-SQL Generation :</a:t>
            </a:r>
            <a:endParaRPr kumimoji="0" lang="en-US" altLang="en-US" sz="2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Natural language contains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ambiguity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varied phrasing, and context-dependent meanings.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SQL follows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strict and rigid syntax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making error-free generation difficult.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Mapping user questions to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correct tables, columns, and operators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complex.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Existing models often struggle with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schema understanding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semantic alignment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Ensuring both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syntactic correctness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accurate execution results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remains a major challenge.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826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0"/>
            <a:ext cx="10173182" cy="71845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06561"/>
            <a:ext cx="10515600" cy="58149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3E8CACDC-CE1B-448A-5D5F-BF4D715F95AE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8D3B62-7653-F786-D25A-A16213653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4FA552-215F-21C1-0F03-CE140A93D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 Department of CSE</a:t>
            </a:r>
            <a:endParaRPr lang="en-IN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D6757A4-DF0D-DA45-33AE-86C71442D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7</a:t>
            </a:fld>
            <a:endParaRPr lang="en-IN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D43FE62-EE0B-149C-65EF-A916445956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7491441"/>
              </p:ext>
            </p:extLst>
          </p:nvPr>
        </p:nvGraphicFramePr>
        <p:xfrm>
          <a:off x="83976" y="718460"/>
          <a:ext cx="12027161" cy="567685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675898">
                  <a:extLst>
                    <a:ext uri="{9D8B030D-6E8A-4147-A177-3AD203B41FA5}">
                      <a16:colId xmlns:a16="http://schemas.microsoft.com/office/drawing/2014/main" val="52259400"/>
                    </a:ext>
                  </a:extLst>
                </a:gridCol>
                <a:gridCol w="2160337">
                  <a:extLst>
                    <a:ext uri="{9D8B030D-6E8A-4147-A177-3AD203B41FA5}">
                      <a16:colId xmlns:a16="http://schemas.microsoft.com/office/drawing/2014/main" val="4090328895"/>
                    </a:ext>
                  </a:extLst>
                </a:gridCol>
                <a:gridCol w="1385307">
                  <a:extLst>
                    <a:ext uri="{9D8B030D-6E8A-4147-A177-3AD203B41FA5}">
                      <a16:colId xmlns:a16="http://schemas.microsoft.com/office/drawing/2014/main" val="1653506196"/>
                    </a:ext>
                  </a:extLst>
                </a:gridCol>
                <a:gridCol w="2272116">
                  <a:extLst>
                    <a:ext uri="{9D8B030D-6E8A-4147-A177-3AD203B41FA5}">
                      <a16:colId xmlns:a16="http://schemas.microsoft.com/office/drawing/2014/main" val="969301191"/>
                    </a:ext>
                  </a:extLst>
                </a:gridCol>
                <a:gridCol w="2097173">
                  <a:extLst>
                    <a:ext uri="{9D8B030D-6E8A-4147-A177-3AD203B41FA5}">
                      <a16:colId xmlns:a16="http://schemas.microsoft.com/office/drawing/2014/main" val="3395193757"/>
                    </a:ext>
                  </a:extLst>
                </a:gridCol>
                <a:gridCol w="1718165">
                  <a:extLst>
                    <a:ext uri="{9D8B030D-6E8A-4147-A177-3AD203B41FA5}">
                      <a16:colId xmlns:a16="http://schemas.microsoft.com/office/drawing/2014/main" val="4035742713"/>
                    </a:ext>
                  </a:extLst>
                </a:gridCol>
                <a:gridCol w="1718165">
                  <a:extLst>
                    <a:ext uri="{9D8B030D-6E8A-4147-A177-3AD203B41FA5}">
                      <a16:colId xmlns:a16="http://schemas.microsoft.com/office/drawing/2014/main" val="3913847826"/>
                    </a:ext>
                  </a:extLst>
                </a:gridCol>
              </a:tblGrid>
              <a:tr h="39930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Title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</a:rPr>
                        <a:t>Author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Journal Name &amp; 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</a:rPr>
                        <a:t>Methodology Adapted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</a:rPr>
                        <a:t>Key Findings 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Gaps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2080148"/>
                  </a:ext>
                </a:extLst>
              </a:tr>
              <a:tr h="1242285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Seq2SQL: Generating Structured Queries from Natural Language Using Reinforcement Learning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Zhong et al.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Proceedings of the 55th Annual Meeting of the ACL, 2027</a:t>
                      </a:r>
                      <a:endParaRPr lang="en-US" sz="1400" b="0" i="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IN" sz="16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https://doi.org/20.28653/v2/P27-2244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  <a:hlinkClick r:id="rId3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Seq2Seq + Reinforcement Learning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Improved SQL generation via execution feedback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Produced invalid queries for complex sentences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7825340"/>
                  </a:ext>
                </a:extLst>
              </a:tr>
              <a:tr h="1395804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SQLNet</a:t>
                      </a: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Generating Structured Queries Without Reinforcement Learning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Xiaojun</a:t>
                      </a:r>
                      <a:r>
                        <a:rPr lang="fr-F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Xu, Chang Liu, Dawn Song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Proceedings of VLDB, 2027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b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4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https://doi.org/20.24778/3257794.3257797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Sketch-based slot filling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model that predicts SQL structure and values separately.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Eliminated reinforcement learning; reduced syntax errors significantly.</a:t>
                      </a:r>
                      <a:endParaRPr lang="en-US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Schema linking issues</a:t>
                      </a:r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remain; fails when column names are semantically similar.</a:t>
                      </a:r>
                      <a:endParaRPr lang="en-US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4838409"/>
                  </a:ext>
                </a:extLst>
              </a:tr>
              <a:tr h="1109183">
                <a:tc>
                  <a:txBody>
                    <a:bodyPr/>
                    <a:lstStyle/>
                    <a:p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RESDSQL: Decoupling Schema Linking and Skeleton Parsing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 et al.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Proceedings of ACL, 2022</a:t>
                      </a:r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5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https://doi.org/20.28653/v2/2022.acl-long.358</a:t>
                      </a:r>
                      <a:endParaRPr lang="en-US" sz="15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it-IT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Dual-Module Model (Schema &amp; Skeleton Parsing)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Enhanced explainability and schema-level alignment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Requires complex preprocessing; not easily adaptable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1557988"/>
                  </a:ext>
                </a:extLst>
              </a:tr>
              <a:tr h="1395804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SQLova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Text-to-SQL in the Wild with BERT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Hwang et al.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Proceedings of ACL, 2029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8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https://doi.org/20.28653/v2/P29-2279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BERT-based Encoder + Schema Linking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Improved contextual understanding and generalization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Heavy computation and domain dependency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699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723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600" b="1" dirty="0"/>
              <a:t>Semantic Ambiguity:</a:t>
            </a:r>
            <a:r>
              <a:rPr lang="en-IN" sz="2600" dirty="0"/>
              <a:t> Most existing models (SQ </a:t>
            </a:r>
            <a:r>
              <a:rPr lang="en-IN" sz="2600" dirty="0" err="1"/>
              <a:t>LNet</a:t>
            </a:r>
            <a:r>
              <a:rPr lang="en-IN" sz="2600" dirty="0"/>
              <a:t>, Seq2SQL, </a:t>
            </a:r>
            <a:r>
              <a:rPr lang="en-IN" sz="2600" dirty="0" err="1"/>
              <a:t>SQLova</a:t>
            </a:r>
            <a:r>
              <a:rPr lang="en-IN" sz="2600" dirty="0"/>
              <a:t>) struggle to understand the true intent of natural language queries, causing incorrect SQL generation.</a:t>
            </a:r>
          </a:p>
          <a:p>
            <a:r>
              <a:rPr lang="en-IN" sz="2600" b="1" dirty="0"/>
              <a:t>Schema Linking Challenges:</a:t>
            </a:r>
            <a:r>
              <a:rPr lang="en-IN" sz="2600" dirty="0"/>
              <a:t> Difficulty in accurately mapping query tokens to the right database columns or tables.</a:t>
            </a:r>
          </a:p>
          <a:p>
            <a:r>
              <a:rPr lang="en-IN" sz="2600" b="1" dirty="0"/>
              <a:t>Syntactic Invalidity:</a:t>
            </a:r>
            <a:r>
              <a:rPr lang="en-IN" sz="2600" dirty="0"/>
              <a:t> Many generated queries violate SQL grammar, leading to execution errors.</a:t>
            </a:r>
          </a:p>
          <a:p>
            <a:r>
              <a:rPr lang="en-IN" sz="2600" b="1" dirty="0"/>
              <a:t>Limited Cross-Database Generalization:</a:t>
            </a:r>
            <a:r>
              <a:rPr lang="en-IN" sz="2600" dirty="0"/>
              <a:t> Most models perform well only on training schemas and fail with unseen database structures.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92119F-233E-6AF8-E556-B0BA03A50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7FF025-A324-7CE7-70A0-733944D4D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E2C21C-20A4-633C-3CCB-36642694D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3168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Converting </a:t>
            </a:r>
            <a:r>
              <a:rPr lang="en-US" b="1" dirty="0"/>
              <a:t>natural-language questions</a:t>
            </a:r>
            <a:r>
              <a:rPr lang="en-US" dirty="0"/>
              <a:t> into valid </a:t>
            </a:r>
            <a:r>
              <a:rPr lang="en-US" b="1" dirty="0"/>
              <a:t>SQL queries</a:t>
            </a:r>
            <a:r>
              <a:rPr lang="en-US" dirty="0"/>
              <a:t> is still a major challenge for non-technical users.</a:t>
            </a:r>
          </a:p>
          <a:p>
            <a:r>
              <a:rPr lang="en-US" dirty="0"/>
              <a:t>Existing Text-to-SQL models often produce </a:t>
            </a:r>
            <a:r>
              <a:rPr lang="en-US" b="1" dirty="0"/>
              <a:t>ambiguous, incomplete, or syntactically invalid</a:t>
            </a:r>
            <a:r>
              <a:rPr lang="en-US" dirty="0"/>
              <a:t> queries.</a:t>
            </a:r>
          </a:p>
          <a:p>
            <a:r>
              <a:rPr lang="en-US" dirty="0"/>
              <a:t>They fail to </a:t>
            </a:r>
            <a:r>
              <a:rPr lang="en-US" b="1" dirty="0"/>
              <a:t>capture the relationship</a:t>
            </a:r>
            <a:r>
              <a:rPr lang="en-US" dirty="0"/>
              <a:t> between user intent and the underlying </a:t>
            </a:r>
            <a:r>
              <a:rPr lang="en-US" b="1" dirty="0"/>
              <a:t>database schema</a:t>
            </a:r>
            <a:r>
              <a:rPr lang="en-US" dirty="0"/>
              <a:t>.</a:t>
            </a:r>
          </a:p>
          <a:p>
            <a:r>
              <a:rPr lang="en-US" dirty="0"/>
              <a:t>There is a strong need for a </a:t>
            </a:r>
            <a:r>
              <a:rPr lang="en-US" b="1" dirty="0"/>
              <a:t>semantic-aware, prompt-guided system</a:t>
            </a:r>
            <a:r>
              <a:rPr lang="en-US" dirty="0"/>
              <a:t> that can generate accurate and executable SQL queries automatically.</a:t>
            </a:r>
          </a:p>
          <a:p>
            <a:br>
              <a:rPr lang="en-US" sz="2400" dirty="0"/>
            </a:b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C59474-7EBD-6FA8-65C2-773D9885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10-02-2026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D55423-4ED6-0AFC-C04D-87146FEAA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Review No.  3       Batch No.   BB6       Department of CSE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DBABB6-5FC0-322E-8740-3931DFACA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9738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2510</TotalTime>
  <Words>2450</Words>
  <Application>Microsoft Office PowerPoint</Application>
  <PresentationFormat>Widescreen</PresentationFormat>
  <Paragraphs>346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Times New Roman</vt:lpstr>
      <vt:lpstr>Wingdings</vt:lpstr>
      <vt:lpstr>Office Theme</vt:lpstr>
      <vt:lpstr>Semantic-Augmented Prompt-Guided Sketch Filling for Text-to-SQL Generation</vt:lpstr>
      <vt:lpstr>PowerPoint Presentation</vt:lpstr>
      <vt:lpstr>OUTLINE</vt:lpstr>
      <vt:lpstr>ABSTRACT</vt:lpstr>
      <vt:lpstr>INTRODUCTION</vt:lpstr>
      <vt:lpstr>INTRODUCTION</vt:lpstr>
      <vt:lpstr>LITERATURE SURVEY</vt:lpstr>
      <vt:lpstr>RESEARCH GAPS</vt:lpstr>
      <vt:lpstr>PROBLEM STATEMENT</vt:lpstr>
      <vt:lpstr>OBJECTIVES</vt:lpstr>
      <vt:lpstr>METHODOLOGY</vt:lpstr>
      <vt:lpstr>METHODOLOGY</vt:lpstr>
      <vt:lpstr>BLOCK DIAGRAM OR FLOW DIAGRAM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           RESULTS &amp; ANALYSIS</vt:lpstr>
      <vt:lpstr>PowerPoint Presentation</vt:lpstr>
      <vt:lpstr> C. Example Output – Natural Language → SQL</vt:lpstr>
      <vt:lpstr>PowerPoint Presentation</vt:lpstr>
      <vt:lpstr>PowerPoint Presentation</vt:lpstr>
      <vt:lpstr>FUTURE SCOPE</vt:lpstr>
      <vt:lpstr>REFERENCES</vt:lpstr>
      <vt:lpstr>QUESTIONS and ANSWERS</vt:lpstr>
      <vt:lpstr>ACKNOWLEGEMENTS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</dc:title>
  <dc:creator>admin</dc:creator>
  <cp:lastModifiedBy>kurivella Manikanta</cp:lastModifiedBy>
  <cp:revision>32</cp:revision>
  <dcterms:created xsi:type="dcterms:W3CDTF">2023-12-22T11:34:02Z</dcterms:created>
  <dcterms:modified xsi:type="dcterms:W3CDTF">2026-02-09T14:21:15Z</dcterms:modified>
</cp:coreProperties>
</file>

<file path=docProps/thumbnail.jpeg>
</file>